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8288000" cy="10287000"/>
  <p:notesSz cx="6858000" cy="9144000"/>
  <p:embeddedFontLst>
    <p:embeddedFont>
      <p:font typeface="Calibri" panose="020F0502020204030204" pitchFamily="34" charset="0"/>
      <p:regular r:id="rId10"/>
      <p:bold r:id="rId11"/>
      <p:italic r:id="rId12"/>
      <p:boldItalic r:id="rId13"/>
    </p:embeddedFont>
    <p:embeddedFont>
      <p:font typeface="Canva Sans" panose="020B0604020202020204" charset="0"/>
      <p:regular r:id="rId14"/>
    </p:embeddedFont>
    <p:embeddedFont>
      <p:font typeface="HK Grotesk" panose="020B0604020202020204" charset="0"/>
      <p:regular r:id="rId15"/>
    </p:embeddedFont>
    <p:embeddedFont>
      <p:font typeface="HK Grotesk Bold" panose="020B0604020202020204" charset="0"/>
      <p:regular r:id="rId16"/>
    </p:embeddedFont>
    <p:embeddedFont>
      <p:font typeface="HK Grotesk Medium" panose="020B0604020202020204" charset="0"/>
      <p:regular r:id="rId17"/>
    </p:embeddedFont>
    <p:embeddedFont>
      <p:font typeface="Inter" panose="020B0604020202020204" charset="0"/>
      <p:regular r:id="rId18"/>
    </p:embeddedFont>
    <p:embeddedFont>
      <p:font typeface="Inter Bold" panose="020B0604020202020204" charset="0"/>
      <p:regular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2" d="100"/>
          <a:sy n="72" d="100"/>
        </p:scale>
        <p:origin x="65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font" Target="fonts/font6.fntdata"/><Relationship Id="rId23" Type="http://schemas.openxmlformats.org/officeDocument/2006/relationships/tableStyles" Target="tableStyles.xml"/><Relationship Id="rId10" Type="http://schemas.openxmlformats.org/officeDocument/2006/relationships/font" Target="fonts/font1.fntdata"/><Relationship Id="rId19"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5.fntdata"/><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6/9/2025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6/9/2025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6/9/2025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2.svg"/></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DFCF5"/>
        </a:solidFill>
        <a:effectLst/>
      </p:bgPr>
    </p:bg>
    <p:spTree>
      <p:nvGrpSpPr>
        <p:cNvPr id="1" name=""/>
        <p:cNvGrpSpPr/>
        <p:nvPr/>
      </p:nvGrpSpPr>
      <p:grpSpPr>
        <a:xfrm>
          <a:off x="0" y="0"/>
          <a:ext cx="0" cy="0"/>
          <a:chOff x="0" y="0"/>
          <a:chExt cx="0" cy="0"/>
        </a:xfrm>
      </p:grpSpPr>
      <p:grpSp>
        <p:nvGrpSpPr>
          <p:cNvPr id="2" name="Group 2"/>
          <p:cNvGrpSpPr/>
          <p:nvPr/>
        </p:nvGrpSpPr>
        <p:grpSpPr>
          <a:xfrm>
            <a:off x="10778652" y="-477982"/>
            <a:ext cx="3494100" cy="3465368"/>
            <a:chOff x="0" y="0"/>
            <a:chExt cx="920257" cy="912690"/>
          </a:xfrm>
        </p:grpSpPr>
        <p:sp>
          <p:nvSpPr>
            <p:cNvPr id="3" name="Freeform 3"/>
            <p:cNvSpPr/>
            <p:nvPr/>
          </p:nvSpPr>
          <p:spPr>
            <a:xfrm>
              <a:off x="0" y="0"/>
              <a:ext cx="920257" cy="912690"/>
            </a:xfrm>
            <a:custGeom>
              <a:avLst/>
              <a:gdLst/>
              <a:ahLst/>
              <a:cxnLst/>
              <a:rect l="l" t="t" r="r" b="b"/>
              <a:pathLst>
                <a:path w="920257" h="912690">
                  <a:moveTo>
                    <a:pt x="33236" y="0"/>
                  </a:moveTo>
                  <a:lnTo>
                    <a:pt x="887021" y="0"/>
                  </a:lnTo>
                  <a:cubicBezTo>
                    <a:pt x="895836" y="0"/>
                    <a:pt x="904289" y="3502"/>
                    <a:pt x="910522" y="9735"/>
                  </a:cubicBezTo>
                  <a:cubicBezTo>
                    <a:pt x="916755" y="15967"/>
                    <a:pt x="920257" y="24421"/>
                    <a:pt x="920257" y="33236"/>
                  </a:cubicBezTo>
                  <a:lnTo>
                    <a:pt x="920257" y="879454"/>
                  </a:lnTo>
                  <a:cubicBezTo>
                    <a:pt x="920257" y="888269"/>
                    <a:pt x="916755" y="896722"/>
                    <a:pt x="910522" y="902955"/>
                  </a:cubicBezTo>
                  <a:cubicBezTo>
                    <a:pt x="904289" y="909188"/>
                    <a:pt x="895836" y="912690"/>
                    <a:pt x="887021" y="912690"/>
                  </a:cubicBezTo>
                  <a:lnTo>
                    <a:pt x="33236" y="912690"/>
                  </a:lnTo>
                  <a:cubicBezTo>
                    <a:pt x="24421" y="912690"/>
                    <a:pt x="15967" y="909188"/>
                    <a:pt x="9735" y="902955"/>
                  </a:cubicBezTo>
                  <a:cubicBezTo>
                    <a:pt x="3502" y="896722"/>
                    <a:pt x="0" y="888269"/>
                    <a:pt x="0" y="879454"/>
                  </a:cubicBezTo>
                  <a:lnTo>
                    <a:pt x="0" y="33236"/>
                  </a:lnTo>
                  <a:cubicBezTo>
                    <a:pt x="0" y="24421"/>
                    <a:pt x="3502" y="15967"/>
                    <a:pt x="9735" y="9735"/>
                  </a:cubicBezTo>
                  <a:cubicBezTo>
                    <a:pt x="15967" y="3502"/>
                    <a:pt x="24421" y="0"/>
                    <a:pt x="33236" y="0"/>
                  </a:cubicBezTo>
                  <a:close/>
                </a:path>
              </a:pathLst>
            </a:custGeom>
            <a:solidFill>
              <a:srgbClr val="2FA8C5"/>
            </a:solidFill>
            <a:ln cap="sq">
              <a:noFill/>
              <a:prstDash val="solid"/>
              <a:miter/>
            </a:ln>
          </p:spPr>
        </p:sp>
        <p:sp>
          <p:nvSpPr>
            <p:cNvPr id="4" name="TextBox 4"/>
            <p:cNvSpPr txBox="1"/>
            <p:nvPr/>
          </p:nvSpPr>
          <p:spPr>
            <a:xfrm>
              <a:off x="0" y="-38100"/>
              <a:ext cx="920257" cy="950790"/>
            </a:xfrm>
            <a:prstGeom prst="rect">
              <a:avLst/>
            </a:prstGeom>
          </p:spPr>
          <p:txBody>
            <a:bodyPr lIns="50800" tIns="50800" rIns="50800" bIns="50800" rtlCol="0" anchor="ctr"/>
            <a:lstStyle/>
            <a:p>
              <a:pPr algn="ctr">
                <a:lnSpc>
                  <a:spcPts val="2659"/>
                </a:lnSpc>
                <a:spcBef>
                  <a:spcPct val="0"/>
                </a:spcBef>
              </a:pPr>
              <a:endParaRPr/>
            </a:p>
          </p:txBody>
        </p:sp>
      </p:grpSp>
      <p:grpSp>
        <p:nvGrpSpPr>
          <p:cNvPr id="5" name="Group 5"/>
          <p:cNvGrpSpPr/>
          <p:nvPr/>
        </p:nvGrpSpPr>
        <p:grpSpPr>
          <a:xfrm>
            <a:off x="10778652" y="3221182"/>
            <a:ext cx="3494100" cy="3864585"/>
            <a:chOff x="0" y="0"/>
            <a:chExt cx="920257" cy="1017833"/>
          </a:xfrm>
        </p:grpSpPr>
        <p:sp>
          <p:nvSpPr>
            <p:cNvPr id="6" name="Freeform 6"/>
            <p:cNvSpPr/>
            <p:nvPr/>
          </p:nvSpPr>
          <p:spPr>
            <a:xfrm>
              <a:off x="0" y="0"/>
              <a:ext cx="920257" cy="1017833"/>
            </a:xfrm>
            <a:custGeom>
              <a:avLst/>
              <a:gdLst/>
              <a:ahLst/>
              <a:cxnLst/>
              <a:rect l="l" t="t" r="r" b="b"/>
              <a:pathLst>
                <a:path w="920257" h="1017833">
                  <a:moveTo>
                    <a:pt x="33236" y="0"/>
                  </a:moveTo>
                  <a:lnTo>
                    <a:pt x="887021" y="0"/>
                  </a:lnTo>
                  <a:cubicBezTo>
                    <a:pt x="895836" y="0"/>
                    <a:pt x="904289" y="3502"/>
                    <a:pt x="910522" y="9735"/>
                  </a:cubicBezTo>
                  <a:cubicBezTo>
                    <a:pt x="916755" y="15967"/>
                    <a:pt x="920257" y="24421"/>
                    <a:pt x="920257" y="33236"/>
                  </a:cubicBezTo>
                  <a:lnTo>
                    <a:pt x="920257" y="984597"/>
                  </a:lnTo>
                  <a:cubicBezTo>
                    <a:pt x="920257" y="993412"/>
                    <a:pt x="916755" y="1001865"/>
                    <a:pt x="910522" y="1008098"/>
                  </a:cubicBezTo>
                  <a:cubicBezTo>
                    <a:pt x="904289" y="1014331"/>
                    <a:pt x="895836" y="1017833"/>
                    <a:pt x="887021" y="1017833"/>
                  </a:cubicBezTo>
                  <a:lnTo>
                    <a:pt x="33236" y="1017833"/>
                  </a:lnTo>
                  <a:cubicBezTo>
                    <a:pt x="24421" y="1017833"/>
                    <a:pt x="15967" y="1014331"/>
                    <a:pt x="9735" y="1008098"/>
                  </a:cubicBezTo>
                  <a:cubicBezTo>
                    <a:pt x="3502" y="1001865"/>
                    <a:pt x="0" y="993412"/>
                    <a:pt x="0" y="984597"/>
                  </a:cubicBezTo>
                  <a:lnTo>
                    <a:pt x="0" y="33236"/>
                  </a:lnTo>
                  <a:cubicBezTo>
                    <a:pt x="0" y="24421"/>
                    <a:pt x="3502" y="15967"/>
                    <a:pt x="9735" y="9735"/>
                  </a:cubicBezTo>
                  <a:cubicBezTo>
                    <a:pt x="15967" y="3502"/>
                    <a:pt x="24421" y="0"/>
                    <a:pt x="33236" y="0"/>
                  </a:cubicBezTo>
                  <a:close/>
                </a:path>
              </a:pathLst>
            </a:custGeom>
            <a:solidFill>
              <a:srgbClr val="F59265"/>
            </a:solidFill>
            <a:ln cap="sq">
              <a:noFill/>
              <a:prstDash val="solid"/>
              <a:miter/>
            </a:ln>
          </p:spPr>
        </p:sp>
        <p:sp>
          <p:nvSpPr>
            <p:cNvPr id="7" name="TextBox 7"/>
            <p:cNvSpPr txBox="1"/>
            <p:nvPr/>
          </p:nvSpPr>
          <p:spPr>
            <a:xfrm>
              <a:off x="0" y="-38100"/>
              <a:ext cx="920257" cy="1055933"/>
            </a:xfrm>
            <a:prstGeom prst="rect">
              <a:avLst/>
            </a:prstGeom>
          </p:spPr>
          <p:txBody>
            <a:bodyPr lIns="50800" tIns="50800" rIns="50800" bIns="50800" rtlCol="0" anchor="ctr"/>
            <a:lstStyle/>
            <a:p>
              <a:pPr algn="ctr">
                <a:lnSpc>
                  <a:spcPts val="2659"/>
                </a:lnSpc>
                <a:spcBef>
                  <a:spcPct val="0"/>
                </a:spcBef>
              </a:pPr>
              <a:endParaRPr/>
            </a:p>
          </p:txBody>
        </p:sp>
      </p:grpSp>
      <p:grpSp>
        <p:nvGrpSpPr>
          <p:cNvPr id="8" name="Group 8"/>
          <p:cNvGrpSpPr/>
          <p:nvPr/>
        </p:nvGrpSpPr>
        <p:grpSpPr>
          <a:xfrm>
            <a:off x="10778652" y="7326008"/>
            <a:ext cx="3494100" cy="3864585"/>
            <a:chOff x="0" y="0"/>
            <a:chExt cx="920257" cy="1017833"/>
          </a:xfrm>
        </p:grpSpPr>
        <p:sp>
          <p:nvSpPr>
            <p:cNvPr id="9" name="Freeform 9"/>
            <p:cNvSpPr/>
            <p:nvPr/>
          </p:nvSpPr>
          <p:spPr>
            <a:xfrm>
              <a:off x="0" y="0"/>
              <a:ext cx="920257" cy="1017833"/>
            </a:xfrm>
            <a:custGeom>
              <a:avLst/>
              <a:gdLst/>
              <a:ahLst/>
              <a:cxnLst/>
              <a:rect l="l" t="t" r="r" b="b"/>
              <a:pathLst>
                <a:path w="920257" h="1017833">
                  <a:moveTo>
                    <a:pt x="33236" y="0"/>
                  </a:moveTo>
                  <a:lnTo>
                    <a:pt x="887021" y="0"/>
                  </a:lnTo>
                  <a:cubicBezTo>
                    <a:pt x="895836" y="0"/>
                    <a:pt x="904289" y="3502"/>
                    <a:pt x="910522" y="9735"/>
                  </a:cubicBezTo>
                  <a:cubicBezTo>
                    <a:pt x="916755" y="15967"/>
                    <a:pt x="920257" y="24421"/>
                    <a:pt x="920257" y="33236"/>
                  </a:cubicBezTo>
                  <a:lnTo>
                    <a:pt x="920257" y="984597"/>
                  </a:lnTo>
                  <a:cubicBezTo>
                    <a:pt x="920257" y="993412"/>
                    <a:pt x="916755" y="1001865"/>
                    <a:pt x="910522" y="1008098"/>
                  </a:cubicBezTo>
                  <a:cubicBezTo>
                    <a:pt x="904289" y="1014331"/>
                    <a:pt x="895836" y="1017833"/>
                    <a:pt x="887021" y="1017833"/>
                  </a:cubicBezTo>
                  <a:lnTo>
                    <a:pt x="33236" y="1017833"/>
                  </a:lnTo>
                  <a:cubicBezTo>
                    <a:pt x="24421" y="1017833"/>
                    <a:pt x="15967" y="1014331"/>
                    <a:pt x="9735" y="1008098"/>
                  </a:cubicBezTo>
                  <a:cubicBezTo>
                    <a:pt x="3502" y="1001865"/>
                    <a:pt x="0" y="993412"/>
                    <a:pt x="0" y="984597"/>
                  </a:cubicBezTo>
                  <a:lnTo>
                    <a:pt x="0" y="33236"/>
                  </a:lnTo>
                  <a:cubicBezTo>
                    <a:pt x="0" y="24421"/>
                    <a:pt x="3502" y="15967"/>
                    <a:pt x="9735" y="9735"/>
                  </a:cubicBezTo>
                  <a:cubicBezTo>
                    <a:pt x="15967" y="3502"/>
                    <a:pt x="24421" y="0"/>
                    <a:pt x="33236" y="0"/>
                  </a:cubicBezTo>
                  <a:close/>
                </a:path>
              </a:pathLst>
            </a:custGeom>
            <a:solidFill>
              <a:srgbClr val="EB8EB3"/>
            </a:solidFill>
            <a:ln cap="sq">
              <a:noFill/>
              <a:prstDash val="solid"/>
              <a:miter/>
            </a:ln>
          </p:spPr>
        </p:sp>
        <p:sp>
          <p:nvSpPr>
            <p:cNvPr id="10" name="TextBox 10"/>
            <p:cNvSpPr txBox="1"/>
            <p:nvPr/>
          </p:nvSpPr>
          <p:spPr>
            <a:xfrm>
              <a:off x="0" y="-38100"/>
              <a:ext cx="920257" cy="1055933"/>
            </a:xfrm>
            <a:prstGeom prst="rect">
              <a:avLst/>
            </a:prstGeom>
          </p:spPr>
          <p:txBody>
            <a:bodyPr lIns="50800" tIns="50800" rIns="50800" bIns="50800" rtlCol="0" anchor="ctr"/>
            <a:lstStyle/>
            <a:p>
              <a:pPr algn="ctr">
                <a:lnSpc>
                  <a:spcPts val="2659"/>
                </a:lnSpc>
                <a:spcBef>
                  <a:spcPct val="0"/>
                </a:spcBef>
              </a:pPr>
              <a:endParaRPr/>
            </a:p>
          </p:txBody>
        </p:sp>
      </p:grpSp>
      <p:grpSp>
        <p:nvGrpSpPr>
          <p:cNvPr id="11" name="Group 11"/>
          <p:cNvGrpSpPr/>
          <p:nvPr/>
        </p:nvGrpSpPr>
        <p:grpSpPr>
          <a:xfrm>
            <a:off x="14491827" y="-368044"/>
            <a:ext cx="4533191" cy="3890423"/>
            <a:chOff x="0" y="0"/>
            <a:chExt cx="1193927" cy="1024638"/>
          </a:xfrm>
        </p:grpSpPr>
        <p:sp>
          <p:nvSpPr>
            <p:cNvPr id="12" name="Freeform 12"/>
            <p:cNvSpPr/>
            <p:nvPr/>
          </p:nvSpPr>
          <p:spPr>
            <a:xfrm>
              <a:off x="0" y="0"/>
              <a:ext cx="1193927" cy="1024638"/>
            </a:xfrm>
            <a:custGeom>
              <a:avLst/>
              <a:gdLst/>
              <a:ahLst/>
              <a:cxnLst/>
              <a:rect l="l" t="t" r="r" b="b"/>
              <a:pathLst>
                <a:path w="1193927" h="1024638">
                  <a:moveTo>
                    <a:pt x="25617" y="0"/>
                  </a:moveTo>
                  <a:lnTo>
                    <a:pt x="1168309" y="0"/>
                  </a:lnTo>
                  <a:cubicBezTo>
                    <a:pt x="1175104" y="0"/>
                    <a:pt x="1181619" y="2699"/>
                    <a:pt x="1186424" y="7503"/>
                  </a:cubicBezTo>
                  <a:cubicBezTo>
                    <a:pt x="1191228" y="12307"/>
                    <a:pt x="1193927" y="18823"/>
                    <a:pt x="1193927" y="25617"/>
                  </a:cubicBezTo>
                  <a:lnTo>
                    <a:pt x="1193927" y="999021"/>
                  </a:lnTo>
                  <a:cubicBezTo>
                    <a:pt x="1193927" y="1013169"/>
                    <a:pt x="1182457" y="1024638"/>
                    <a:pt x="1168309" y="1024638"/>
                  </a:cubicBezTo>
                  <a:lnTo>
                    <a:pt x="25617" y="1024638"/>
                  </a:lnTo>
                  <a:cubicBezTo>
                    <a:pt x="18823" y="1024638"/>
                    <a:pt x="12307" y="1021939"/>
                    <a:pt x="7503" y="1017135"/>
                  </a:cubicBezTo>
                  <a:cubicBezTo>
                    <a:pt x="2699" y="1012331"/>
                    <a:pt x="0" y="1005815"/>
                    <a:pt x="0" y="999021"/>
                  </a:cubicBezTo>
                  <a:lnTo>
                    <a:pt x="0" y="25617"/>
                  </a:lnTo>
                  <a:cubicBezTo>
                    <a:pt x="0" y="11469"/>
                    <a:pt x="11469" y="0"/>
                    <a:pt x="25617" y="0"/>
                  </a:cubicBezTo>
                  <a:close/>
                </a:path>
              </a:pathLst>
            </a:custGeom>
            <a:solidFill>
              <a:srgbClr val="F5B343"/>
            </a:solidFill>
            <a:ln cap="sq">
              <a:noFill/>
              <a:prstDash val="solid"/>
              <a:miter/>
            </a:ln>
          </p:spPr>
        </p:sp>
        <p:sp>
          <p:nvSpPr>
            <p:cNvPr id="13" name="TextBox 13"/>
            <p:cNvSpPr txBox="1"/>
            <p:nvPr/>
          </p:nvSpPr>
          <p:spPr>
            <a:xfrm>
              <a:off x="0" y="-38100"/>
              <a:ext cx="1193927" cy="1062738"/>
            </a:xfrm>
            <a:prstGeom prst="rect">
              <a:avLst/>
            </a:prstGeom>
          </p:spPr>
          <p:txBody>
            <a:bodyPr lIns="50800" tIns="50800" rIns="50800" bIns="50800" rtlCol="0" anchor="ctr"/>
            <a:lstStyle/>
            <a:p>
              <a:pPr algn="ctr">
                <a:lnSpc>
                  <a:spcPts val="2659"/>
                </a:lnSpc>
                <a:spcBef>
                  <a:spcPct val="0"/>
                </a:spcBef>
              </a:pPr>
              <a:endParaRPr/>
            </a:p>
          </p:txBody>
        </p:sp>
      </p:grpSp>
      <p:grpSp>
        <p:nvGrpSpPr>
          <p:cNvPr id="14" name="Group 14"/>
          <p:cNvGrpSpPr/>
          <p:nvPr/>
        </p:nvGrpSpPr>
        <p:grpSpPr>
          <a:xfrm>
            <a:off x="14491827" y="3734176"/>
            <a:ext cx="4533191" cy="2952407"/>
            <a:chOff x="0" y="0"/>
            <a:chExt cx="1193927" cy="777589"/>
          </a:xfrm>
        </p:grpSpPr>
        <p:sp>
          <p:nvSpPr>
            <p:cNvPr id="15" name="Freeform 15"/>
            <p:cNvSpPr/>
            <p:nvPr/>
          </p:nvSpPr>
          <p:spPr>
            <a:xfrm>
              <a:off x="0" y="0"/>
              <a:ext cx="1193927" cy="777589"/>
            </a:xfrm>
            <a:custGeom>
              <a:avLst/>
              <a:gdLst/>
              <a:ahLst/>
              <a:cxnLst/>
              <a:rect l="l" t="t" r="r" b="b"/>
              <a:pathLst>
                <a:path w="1193927" h="777589">
                  <a:moveTo>
                    <a:pt x="25617" y="0"/>
                  </a:moveTo>
                  <a:lnTo>
                    <a:pt x="1168309" y="0"/>
                  </a:lnTo>
                  <a:cubicBezTo>
                    <a:pt x="1175104" y="0"/>
                    <a:pt x="1181619" y="2699"/>
                    <a:pt x="1186424" y="7503"/>
                  </a:cubicBezTo>
                  <a:cubicBezTo>
                    <a:pt x="1191228" y="12307"/>
                    <a:pt x="1193927" y="18823"/>
                    <a:pt x="1193927" y="25617"/>
                  </a:cubicBezTo>
                  <a:lnTo>
                    <a:pt x="1193927" y="751971"/>
                  </a:lnTo>
                  <a:cubicBezTo>
                    <a:pt x="1193927" y="758765"/>
                    <a:pt x="1191228" y="765281"/>
                    <a:pt x="1186424" y="770085"/>
                  </a:cubicBezTo>
                  <a:cubicBezTo>
                    <a:pt x="1181619" y="774890"/>
                    <a:pt x="1175104" y="777589"/>
                    <a:pt x="1168309" y="777589"/>
                  </a:cubicBezTo>
                  <a:lnTo>
                    <a:pt x="25617" y="777589"/>
                  </a:lnTo>
                  <a:cubicBezTo>
                    <a:pt x="11469" y="777589"/>
                    <a:pt x="0" y="766119"/>
                    <a:pt x="0" y="751971"/>
                  </a:cubicBezTo>
                  <a:lnTo>
                    <a:pt x="0" y="25617"/>
                  </a:lnTo>
                  <a:cubicBezTo>
                    <a:pt x="0" y="11469"/>
                    <a:pt x="11469" y="0"/>
                    <a:pt x="25617" y="0"/>
                  </a:cubicBezTo>
                  <a:close/>
                </a:path>
              </a:pathLst>
            </a:custGeom>
            <a:solidFill>
              <a:srgbClr val="DE4F88"/>
            </a:solidFill>
            <a:ln cap="sq">
              <a:noFill/>
              <a:prstDash val="solid"/>
              <a:miter/>
            </a:ln>
          </p:spPr>
        </p:sp>
        <p:sp>
          <p:nvSpPr>
            <p:cNvPr id="16" name="TextBox 16"/>
            <p:cNvSpPr txBox="1"/>
            <p:nvPr/>
          </p:nvSpPr>
          <p:spPr>
            <a:xfrm>
              <a:off x="0" y="-38100"/>
              <a:ext cx="1193927" cy="815689"/>
            </a:xfrm>
            <a:prstGeom prst="rect">
              <a:avLst/>
            </a:prstGeom>
          </p:spPr>
          <p:txBody>
            <a:bodyPr lIns="50800" tIns="50800" rIns="50800" bIns="50800" rtlCol="0" anchor="ctr"/>
            <a:lstStyle/>
            <a:p>
              <a:pPr algn="ctr">
                <a:lnSpc>
                  <a:spcPts val="2659"/>
                </a:lnSpc>
                <a:spcBef>
                  <a:spcPct val="0"/>
                </a:spcBef>
              </a:pPr>
              <a:endParaRPr/>
            </a:p>
          </p:txBody>
        </p:sp>
      </p:grpSp>
      <p:grpSp>
        <p:nvGrpSpPr>
          <p:cNvPr id="17" name="Group 17"/>
          <p:cNvGrpSpPr/>
          <p:nvPr/>
        </p:nvGrpSpPr>
        <p:grpSpPr>
          <a:xfrm>
            <a:off x="14491827" y="6896132"/>
            <a:ext cx="4533191" cy="4310503"/>
            <a:chOff x="0" y="0"/>
            <a:chExt cx="1193927" cy="1135276"/>
          </a:xfrm>
        </p:grpSpPr>
        <p:sp>
          <p:nvSpPr>
            <p:cNvPr id="18" name="Freeform 18"/>
            <p:cNvSpPr/>
            <p:nvPr/>
          </p:nvSpPr>
          <p:spPr>
            <a:xfrm>
              <a:off x="0" y="0"/>
              <a:ext cx="1193927" cy="1135276"/>
            </a:xfrm>
            <a:custGeom>
              <a:avLst/>
              <a:gdLst/>
              <a:ahLst/>
              <a:cxnLst/>
              <a:rect l="l" t="t" r="r" b="b"/>
              <a:pathLst>
                <a:path w="1193927" h="1135276">
                  <a:moveTo>
                    <a:pt x="25617" y="0"/>
                  </a:moveTo>
                  <a:lnTo>
                    <a:pt x="1168309" y="0"/>
                  </a:lnTo>
                  <a:cubicBezTo>
                    <a:pt x="1175104" y="0"/>
                    <a:pt x="1181619" y="2699"/>
                    <a:pt x="1186424" y="7503"/>
                  </a:cubicBezTo>
                  <a:cubicBezTo>
                    <a:pt x="1191228" y="12307"/>
                    <a:pt x="1193927" y="18823"/>
                    <a:pt x="1193927" y="25617"/>
                  </a:cubicBezTo>
                  <a:lnTo>
                    <a:pt x="1193927" y="1109659"/>
                  </a:lnTo>
                  <a:cubicBezTo>
                    <a:pt x="1193927" y="1123807"/>
                    <a:pt x="1182457" y="1135276"/>
                    <a:pt x="1168309" y="1135276"/>
                  </a:cubicBezTo>
                  <a:lnTo>
                    <a:pt x="25617" y="1135276"/>
                  </a:lnTo>
                  <a:cubicBezTo>
                    <a:pt x="11469" y="1135276"/>
                    <a:pt x="0" y="1123807"/>
                    <a:pt x="0" y="1109659"/>
                  </a:cubicBezTo>
                  <a:lnTo>
                    <a:pt x="0" y="25617"/>
                  </a:lnTo>
                  <a:cubicBezTo>
                    <a:pt x="0" y="11469"/>
                    <a:pt x="11469" y="0"/>
                    <a:pt x="25617" y="0"/>
                  </a:cubicBezTo>
                  <a:close/>
                </a:path>
              </a:pathLst>
            </a:custGeom>
            <a:solidFill>
              <a:srgbClr val="448696"/>
            </a:solidFill>
            <a:ln cap="sq">
              <a:noFill/>
              <a:prstDash val="solid"/>
              <a:miter/>
            </a:ln>
          </p:spPr>
        </p:sp>
        <p:sp>
          <p:nvSpPr>
            <p:cNvPr id="19" name="TextBox 19"/>
            <p:cNvSpPr txBox="1"/>
            <p:nvPr/>
          </p:nvSpPr>
          <p:spPr>
            <a:xfrm>
              <a:off x="0" y="-38100"/>
              <a:ext cx="1193927" cy="1173376"/>
            </a:xfrm>
            <a:prstGeom prst="rect">
              <a:avLst/>
            </a:prstGeom>
          </p:spPr>
          <p:txBody>
            <a:bodyPr lIns="50800" tIns="50800" rIns="50800" bIns="50800" rtlCol="0" anchor="ctr"/>
            <a:lstStyle/>
            <a:p>
              <a:pPr algn="ctr">
                <a:lnSpc>
                  <a:spcPts val="2659"/>
                </a:lnSpc>
                <a:spcBef>
                  <a:spcPct val="0"/>
                </a:spcBef>
              </a:pPr>
              <a:endParaRPr/>
            </a:p>
          </p:txBody>
        </p:sp>
      </p:grpSp>
      <p:grpSp>
        <p:nvGrpSpPr>
          <p:cNvPr id="20" name="Group 20"/>
          <p:cNvGrpSpPr/>
          <p:nvPr/>
        </p:nvGrpSpPr>
        <p:grpSpPr>
          <a:xfrm>
            <a:off x="-57150" y="-303762"/>
            <a:ext cx="896373" cy="11009723"/>
            <a:chOff x="0" y="0"/>
            <a:chExt cx="236082" cy="2899680"/>
          </a:xfrm>
        </p:grpSpPr>
        <p:sp>
          <p:nvSpPr>
            <p:cNvPr id="21" name="Freeform 21"/>
            <p:cNvSpPr/>
            <p:nvPr/>
          </p:nvSpPr>
          <p:spPr>
            <a:xfrm>
              <a:off x="0" y="0"/>
              <a:ext cx="236082" cy="2899680"/>
            </a:xfrm>
            <a:custGeom>
              <a:avLst/>
              <a:gdLst/>
              <a:ahLst/>
              <a:cxnLst/>
              <a:rect l="l" t="t" r="r" b="b"/>
              <a:pathLst>
                <a:path w="236082" h="2899680">
                  <a:moveTo>
                    <a:pt x="118041" y="0"/>
                  </a:moveTo>
                  <a:lnTo>
                    <a:pt x="118041" y="0"/>
                  </a:lnTo>
                  <a:cubicBezTo>
                    <a:pt x="149347" y="0"/>
                    <a:pt x="179371" y="12436"/>
                    <a:pt x="201508" y="34573"/>
                  </a:cubicBezTo>
                  <a:cubicBezTo>
                    <a:pt x="223645" y="56710"/>
                    <a:pt x="236082" y="86734"/>
                    <a:pt x="236082" y="118041"/>
                  </a:cubicBezTo>
                  <a:lnTo>
                    <a:pt x="236082" y="2781639"/>
                  </a:lnTo>
                  <a:cubicBezTo>
                    <a:pt x="236082" y="2812946"/>
                    <a:pt x="223645" y="2842970"/>
                    <a:pt x="201508" y="2865107"/>
                  </a:cubicBezTo>
                  <a:cubicBezTo>
                    <a:pt x="179371" y="2887244"/>
                    <a:pt x="149347" y="2899680"/>
                    <a:pt x="118041" y="2899680"/>
                  </a:cubicBezTo>
                  <a:lnTo>
                    <a:pt x="118041" y="2899680"/>
                  </a:lnTo>
                  <a:cubicBezTo>
                    <a:pt x="86734" y="2899680"/>
                    <a:pt x="56710" y="2887244"/>
                    <a:pt x="34573" y="2865107"/>
                  </a:cubicBezTo>
                  <a:cubicBezTo>
                    <a:pt x="12436" y="2842970"/>
                    <a:pt x="0" y="2812946"/>
                    <a:pt x="0" y="2781639"/>
                  </a:cubicBezTo>
                  <a:lnTo>
                    <a:pt x="0" y="118041"/>
                  </a:lnTo>
                  <a:cubicBezTo>
                    <a:pt x="0" y="86734"/>
                    <a:pt x="12436" y="56710"/>
                    <a:pt x="34573" y="34573"/>
                  </a:cubicBezTo>
                  <a:cubicBezTo>
                    <a:pt x="56710" y="12436"/>
                    <a:pt x="86734" y="0"/>
                    <a:pt x="118041" y="0"/>
                  </a:cubicBezTo>
                  <a:close/>
                </a:path>
              </a:pathLst>
            </a:custGeom>
            <a:solidFill>
              <a:srgbClr val="448696"/>
            </a:solidFill>
            <a:ln cap="sq">
              <a:noFill/>
              <a:prstDash val="solid"/>
              <a:miter/>
            </a:ln>
          </p:spPr>
        </p:sp>
        <p:sp>
          <p:nvSpPr>
            <p:cNvPr id="22" name="TextBox 22"/>
            <p:cNvSpPr txBox="1"/>
            <p:nvPr/>
          </p:nvSpPr>
          <p:spPr>
            <a:xfrm>
              <a:off x="0" y="-38100"/>
              <a:ext cx="236082" cy="2937780"/>
            </a:xfrm>
            <a:prstGeom prst="rect">
              <a:avLst/>
            </a:prstGeom>
          </p:spPr>
          <p:txBody>
            <a:bodyPr lIns="50800" tIns="50800" rIns="50800" bIns="50800" rtlCol="0" anchor="ctr"/>
            <a:lstStyle/>
            <a:p>
              <a:pPr algn="ctr">
                <a:lnSpc>
                  <a:spcPts val="2659"/>
                </a:lnSpc>
                <a:spcBef>
                  <a:spcPct val="0"/>
                </a:spcBef>
              </a:pPr>
              <a:endParaRPr/>
            </a:p>
          </p:txBody>
        </p:sp>
      </p:grpSp>
      <p:grpSp>
        <p:nvGrpSpPr>
          <p:cNvPr id="23" name="Group 23"/>
          <p:cNvGrpSpPr/>
          <p:nvPr/>
        </p:nvGrpSpPr>
        <p:grpSpPr>
          <a:xfrm>
            <a:off x="1808884" y="6295824"/>
            <a:ext cx="7468623" cy="1484634"/>
            <a:chOff x="0" y="0"/>
            <a:chExt cx="1967045" cy="391015"/>
          </a:xfrm>
        </p:grpSpPr>
        <p:sp>
          <p:nvSpPr>
            <p:cNvPr id="24" name="Freeform 24"/>
            <p:cNvSpPr/>
            <p:nvPr/>
          </p:nvSpPr>
          <p:spPr>
            <a:xfrm>
              <a:off x="0" y="0"/>
              <a:ext cx="1967045" cy="391015"/>
            </a:xfrm>
            <a:custGeom>
              <a:avLst/>
              <a:gdLst/>
              <a:ahLst/>
              <a:cxnLst/>
              <a:rect l="l" t="t" r="r" b="b"/>
              <a:pathLst>
                <a:path w="1967045" h="391015">
                  <a:moveTo>
                    <a:pt x="15549" y="0"/>
                  </a:moveTo>
                  <a:lnTo>
                    <a:pt x="1951496" y="0"/>
                  </a:lnTo>
                  <a:cubicBezTo>
                    <a:pt x="1960083" y="0"/>
                    <a:pt x="1967045" y="6961"/>
                    <a:pt x="1967045" y="15549"/>
                  </a:cubicBezTo>
                  <a:lnTo>
                    <a:pt x="1967045" y="375466"/>
                  </a:lnTo>
                  <a:cubicBezTo>
                    <a:pt x="1967045" y="379590"/>
                    <a:pt x="1965406" y="383545"/>
                    <a:pt x="1962490" y="386461"/>
                  </a:cubicBezTo>
                  <a:cubicBezTo>
                    <a:pt x="1959575" y="389377"/>
                    <a:pt x="1955620" y="391015"/>
                    <a:pt x="1951496" y="391015"/>
                  </a:cubicBezTo>
                  <a:lnTo>
                    <a:pt x="15549" y="391015"/>
                  </a:lnTo>
                  <a:cubicBezTo>
                    <a:pt x="11425" y="391015"/>
                    <a:pt x="7470" y="389377"/>
                    <a:pt x="4554" y="386461"/>
                  </a:cubicBezTo>
                  <a:cubicBezTo>
                    <a:pt x="1638" y="383545"/>
                    <a:pt x="0" y="379590"/>
                    <a:pt x="0" y="375466"/>
                  </a:cubicBezTo>
                  <a:lnTo>
                    <a:pt x="0" y="15549"/>
                  </a:lnTo>
                  <a:cubicBezTo>
                    <a:pt x="0" y="11425"/>
                    <a:pt x="1638" y="7470"/>
                    <a:pt x="4554" y="4554"/>
                  </a:cubicBezTo>
                  <a:cubicBezTo>
                    <a:pt x="7470" y="1638"/>
                    <a:pt x="11425" y="0"/>
                    <a:pt x="15549" y="0"/>
                  </a:cubicBezTo>
                  <a:close/>
                </a:path>
              </a:pathLst>
            </a:custGeom>
            <a:solidFill>
              <a:srgbClr val="A4C7D0"/>
            </a:solidFill>
            <a:ln cap="sq">
              <a:noFill/>
              <a:prstDash val="solid"/>
              <a:miter/>
            </a:ln>
          </p:spPr>
        </p:sp>
        <p:sp>
          <p:nvSpPr>
            <p:cNvPr id="25" name="TextBox 25"/>
            <p:cNvSpPr txBox="1"/>
            <p:nvPr/>
          </p:nvSpPr>
          <p:spPr>
            <a:xfrm>
              <a:off x="0" y="-38100"/>
              <a:ext cx="1967045" cy="429115"/>
            </a:xfrm>
            <a:prstGeom prst="rect">
              <a:avLst/>
            </a:prstGeom>
          </p:spPr>
          <p:txBody>
            <a:bodyPr lIns="50800" tIns="50800" rIns="50800" bIns="50800" rtlCol="0" anchor="ctr"/>
            <a:lstStyle/>
            <a:p>
              <a:pPr algn="ctr">
                <a:lnSpc>
                  <a:spcPts val="2659"/>
                </a:lnSpc>
                <a:spcBef>
                  <a:spcPct val="0"/>
                </a:spcBef>
              </a:pPr>
              <a:endParaRPr/>
            </a:p>
          </p:txBody>
        </p:sp>
      </p:grpSp>
      <p:grpSp>
        <p:nvGrpSpPr>
          <p:cNvPr id="26" name="Group 26"/>
          <p:cNvGrpSpPr/>
          <p:nvPr/>
        </p:nvGrpSpPr>
        <p:grpSpPr>
          <a:xfrm>
            <a:off x="4995816" y="966443"/>
            <a:ext cx="47625" cy="802349"/>
            <a:chOff x="0" y="0"/>
            <a:chExt cx="12543" cy="211318"/>
          </a:xfrm>
        </p:grpSpPr>
        <p:sp>
          <p:nvSpPr>
            <p:cNvPr id="27" name="Freeform 27"/>
            <p:cNvSpPr/>
            <p:nvPr/>
          </p:nvSpPr>
          <p:spPr>
            <a:xfrm>
              <a:off x="0" y="0"/>
              <a:ext cx="12543" cy="211318"/>
            </a:xfrm>
            <a:custGeom>
              <a:avLst/>
              <a:gdLst/>
              <a:ahLst/>
              <a:cxnLst/>
              <a:rect l="l" t="t" r="r" b="b"/>
              <a:pathLst>
                <a:path w="12543" h="211318">
                  <a:moveTo>
                    <a:pt x="6272" y="0"/>
                  </a:moveTo>
                  <a:lnTo>
                    <a:pt x="6272" y="0"/>
                  </a:lnTo>
                  <a:cubicBezTo>
                    <a:pt x="7935" y="0"/>
                    <a:pt x="9530" y="661"/>
                    <a:pt x="10706" y="1837"/>
                  </a:cubicBezTo>
                  <a:cubicBezTo>
                    <a:pt x="11882" y="3013"/>
                    <a:pt x="12543" y="4608"/>
                    <a:pt x="12543" y="6272"/>
                  </a:cubicBezTo>
                  <a:lnTo>
                    <a:pt x="12543" y="205047"/>
                  </a:lnTo>
                  <a:cubicBezTo>
                    <a:pt x="12543" y="206710"/>
                    <a:pt x="11882" y="208305"/>
                    <a:pt x="10706" y="209481"/>
                  </a:cubicBezTo>
                  <a:cubicBezTo>
                    <a:pt x="9530" y="210657"/>
                    <a:pt x="7935" y="211318"/>
                    <a:pt x="6272" y="211318"/>
                  </a:cubicBezTo>
                  <a:lnTo>
                    <a:pt x="6272" y="211318"/>
                  </a:lnTo>
                  <a:cubicBezTo>
                    <a:pt x="4608" y="211318"/>
                    <a:pt x="3013" y="210657"/>
                    <a:pt x="1837" y="209481"/>
                  </a:cubicBezTo>
                  <a:cubicBezTo>
                    <a:pt x="661" y="208305"/>
                    <a:pt x="0" y="206710"/>
                    <a:pt x="0" y="205047"/>
                  </a:cubicBezTo>
                  <a:lnTo>
                    <a:pt x="0" y="6272"/>
                  </a:lnTo>
                  <a:cubicBezTo>
                    <a:pt x="0" y="4608"/>
                    <a:pt x="661" y="3013"/>
                    <a:pt x="1837" y="1837"/>
                  </a:cubicBezTo>
                  <a:cubicBezTo>
                    <a:pt x="3013" y="661"/>
                    <a:pt x="4608" y="0"/>
                    <a:pt x="6272" y="0"/>
                  </a:cubicBezTo>
                  <a:close/>
                </a:path>
              </a:pathLst>
            </a:custGeom>
            <a:solidFill>
              <a:srgbClr val="000000"/>
            </a:solidFill>
          </p:spPr>
        </p:sp>
        <p:sp>
          <p:nvSpPr>
            <p:cNvPr id="28" name="TextBox 28"/>
            <p:cNvSpPr txBox="1"/>
            <p:nvPr/>
          </p:nvSpPr>
          <p:spPr>
            <a:xfrm>
              <a:off x="0" y="-38100"/>
              <a:ext cx="12543" cy="249418"/>
            </a:xfrm>
            <a:prstGeom prst="rect">
              <a:avLst/>
            </a:prstGeom>
          </p:spPr>
          <p:txBody>
            <a:bodyPr lIns="50800" tIns="50800" rIns="50800" bIns="50800" rtlCol="0" anchor="ctr"/>
            <a:lstStyle/>
            <a:p>
              <a:pPr algn="ctr">
                <a:lnSpc>
                  <a:spcPts val="2659"/>
                </a:lnSpc>
              </a:pPr>
              <a:endParaRPr/>
            </a:p>
          </p:txBody>
        </p:sp>
      </p:grpSp>
      <p:sp>
        <p:nvSpPr>
          <p:cNvPr id="29" name="Freeform 29"/>
          <p:cNvSpPr/>
          <p:nvPr/>
        </p:nvSpPr>
        <p:spPr>
          <a:xfrm>
            <a:off x="15325873" y="4205288"/>
            <a:ext cx="2199926" cy="2010182"/>
          </a:xfrm>
          <a:custGeom>
            <a:avLst/>
            <a:gdLst/>
            <a:ahLst/>
            <a:cxnLst/>
            <a:rect l="l" t="t" r="r" b="b"/>
            <a:pathLst>
              <a:path w="2199926" h="2010182">
                <a:moveTo>
                  <a:pt x="0" y="0"/>
                </a:moveTo>
                <a:lnTo>
                  <a:pt x="2199926" y="0"/>
                </a:lnTo>
                <a:lnTo>
                  <a:pt x="2199926" y="2010182"/>
                </a:lnTo>
                <a:lnTo>
                  <a:pt x="0" y="201018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0" name="Freeform 30"/>
          <p:cNvSpPr/>
          <p:nvPr/>
        </p:nvSpPr>
        <p:spPr>
          <a:xfrm>
            <a:off x="11552665" y="3940967"/>
            <a:ext cx="1946074" cy="2425015"/>
          </a:xfrm>
          <a:custGeom>
            <a:avLst/>
            <a:gdLst/>
            <a:ahLst/>
            <a:cxnLst/>
            <a:rect l="l" t="t" r="r" b="b"/>
            <a:pathLst>
              <a:path w="1946074" h="2425015">
                <a:moveTo>
                  <a:pt x="0" y="0"/>
                </a:moveTo>
                <a:lnTo>
                  <a:pt x="1946074" y="0"/>
                </a:lnTo>
                <a:lnTo>
                  <a:pt x="1946074" y="2425015"/>
                </a:lnTo>
                <a:lnTo>
                  <a:pt x="0" y="242501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31" name="Freeform 31"/>
          <p:cNvSpPr/>
          <p:nvPr/>
        </p:nvSpPr>
        <p:spPr>
          <a:xfrm>
            <a:off x="15109806" y="465922"/>
            <a:ext cx="2632060" cy="2605739"/>
          </a:xfrm>
          <a:custGeom>
            <a:avLst/>
            <a:gdLst/>
            <a:ahLst/>
            <a:cxnLst/>
            <a:rect l="l" t="t" r="r" b="b"/>
            <a:pathLst>
              <a:path w="2632060" h="2605739">
                <a:moveTo>
                  <a:pt x="0" y="0"/>
                </a:moveTo>
                <a:lnTo>
                  <a:pt x="2632059" y="0"/>
                </a:lnTo>
                <a:lnTo>
                  <a:pt x="2632059" y="2605739"/>
                </a:lnTo>
                <a:lnTo>
                  <a:pt x="0" y="260573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32" name="Freeform 32"/>
          <p:cNvSpPr/>
          <p:nvPr/>
        </p:nvSpPr>
        <p:spPr>
          <a:xfrm>
            <a:off x="15426493" y="7561355"/>
            <a:ext cx="1998685" cy="2400823"/>
          </a:xfrm>
          <a:custGeom>
            <a:avLst/>
            <a:gdLst/>
            <a:ahLst/>
            <a:cxnLst/>
            <a:rect l="l" t="t" r="r" b="b"/>
            <a:pathLst>
              <a:path w="1998685" h="2400823">
                <a:moveTo>
                  <a:pt x="0" y="0"/>
                </a:moveTo>
                <a:lnTo>
                  <a:pt x="1998685" y="0"/>
                </a:lnTo>
                <a:lnTo>
                  <a:pt x="1998685" y="2400822"/>
                </a:lnTo>
                <a:lnTo>
                  <a:pt x="0" y="2400822"/>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33" name="Freeform 33"/>
          <p:cNvSpPr/>
          <p:nvPr/>
        </p:nvSpPr>
        <p:spPr>
          <a:xfrm>
            <a:off x="11287504" y="465922"/>
            <a:ext cx="2476395" cy="2002784"/>
          </a:xfrm>
          <a:custGeom>
            <a:avLst/>
            <a:gdLst/>
            <a:ahLst/>
            <a:cxnLst/>
            <a:rect l="l" t="t" r="r" b="b"/>
            <a:pathLst>
              <a:path w="2476395" h="2002784">
                <a:moveTo>
                  <a:pt x="0" y="0"/>
                </a:moveTo>
                <a:lnTo>
                  <a:pt x="2476395" y="0"/>
                </a:lnTo>
                <a:lnTo>
                  <a:pt x="2476395" y="2002785"/>
                </a:lnTo>
                <a:lnTo>
                  <a:pt x="0" y="2002785"/>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34" name="Freeform 34"/>
          <p:cNvSpPr/>
          <p:nvPr/>
        </p:nvSpPr>
        <p:spPr>
          <a:xfrm>
            <a:off x="11796809" y="7838241"/>
            <a:ext cx="1457786" cy="1983382"/>
          </a:xfrm>
          <a:custGeom>
            <a:avLst/>
            <a:gdLst/>
            <a:ahLst/>
            <a:cxnLst/>
            <a:rect l="l" t="t" r="r" b="b"/>
            <a:pathLst>
              <a:path w="1457786" h="1983382">
                <a:moveTo>
                  <a:pt x="0" y="0"/>
                </a:moveTo>
                <a:lnTo>
                  <a:pt x="1457786" y="0"/>
                </a:lnTo>
                <a:lnTo>
                  <a:pt x="1457786" y="1983383"/>
                </a:lnTo>
                <a:lnTo>
                  <a:pt x="0" y="1983383"/>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
        <p:nvSpPr>
          <p:cNvPr id="35" name="TextBox 35"/>
          <p:cNvSpPr txBox="1"/>
          <p:nvPr/>
        </p:nvSpPr>
        <p:spPr>
          <a:xfrm>
            <a:off x="1808884" y="3749121"/>
            <a:ext cx="8341827" cy="1729752"/>
          </a:xfrm>
          <a:prstGeom prst="rect">
            <a:avLst/>
          </a:prstGeom>
        </p:spPr>
        <p:txBody>
          <a:bodyPr lIns="0" tIns="0" rIns="0" bIns="0" rtlCol="0" anchor="t">
            <a:spAutoFit/>
          </a:bodyPr>
          <a:lstStyle/>
          <a:p>
            <a:pPr algn="l">
              <a:lnSpc>
                <a:spcPts val="6600"/>
              </a:lnSpc>
            </a:pPr>
            <a:r>
              <a:rPr lang="en-US" sz="6600" dirty="0">
                <a:solidFill>
                  <a:srgbClr val="000000"/>
                </a:solidFill>
                <a:latin typeface="HK Grotesk"/>
                <a:ea typeface="HK Grotesk"/>
                <a:cs typeface="HK Grotesk"/>
                <a:sym typeface="HK Grotesk"/>
              </a:rPr>
              <a:t>Where and how do learners meet history?</a:t>
            </a:r>
          </a:p>
        </p:txBody>
      </p:sp>
      <p:sp>
        <p:nvSpPr>
          <p:cNvPr id="36" name="TextBox 36"/>
          <p:cNvSpPr txBox="1"/>
          <p:nvPr/>
        </p:nvSpPr>
        <p:spPr>
          <a:xfrm>
            <a:off x="2158385" y="6529887"/>
            <a:ext cx="6740583" cy="997458"/>
          </a:xfrm>
          <a:prstGeom prst="rect">
            <a:avLst/>
          </a:prstGeom>
        </p:spPr>
        <p:txBody>
          <a:bodyPr lIns="0" tIns="0" rIns="0" bIns="0" rtlCol="0" anchor="t">
            <a:spAutoFit/>
          </a:bodyPr>
          <a:lstStyle/>
          <a:p>
            <a:pPr algn="ctr">
              <a:lnSpc>
                <a:spcPts val="3936"/>
              </a:lnSpc>
            </a:pPr>
            <a:r>
              <a:rPr lang="en-US" sz="3200">
                <a:solidFill>
                  <a:srgbClr val="000000"/>
                </a:solidFill>
                <a:latin typeface="Inter"/>
                <a:ea typeface="Inter"/>
                <a:cs typeface="Inter"/>
                <a:sym typeface="Inter"/>
              </a:rPr>
              <a:t>4th ANNUAL FORUM FOR HISTORY EDUCATION</a:t>
            </a:r>
          </a:p>
        </p:txBody>
      </p:sp>
      <p:sp>
        <p:nvSpPr>
          <p:cNvPr id="37" name="TextBox 37"/>
          <p:cNvSpPr txBox="1"/>
          <p:nvPr/>
        </p:nvSpPr>
        <p:spPr>
          <a:xfrm>
            <a:off x="2158385" y="8752241"/>
            <a:ext cx="6740583" cy="338682"/>
          </a:xfrm>
          <a:prstGeom prst="rect">
            <a:avLst/>
          </a:prstGeom>
        </p:spPr>
        <p:txBody>
          <a:bodyPr lIns="0" tIns="0" rIns="0" bIns="0" rtlCol="0" anchor="t">
            <a:spAutoFit/>
          </a:bodyPr>
          <a:lstStyle/>
          <a:p>
            <a:pPr algn="l">
              <a:lnSpc>
                <a:spcPts val="2829"/>
              </a:lnSpc>
            </a:pPr>
            <a:r>
              <a:rPr lang="en-US" sz="2300" dirty="0">
                <a:solidFill>
                  <a:srgbClr val="000000"/>
                </a:solidFill>
                <a:latin typeface="Inter"/>
                <a:ea typeface="Inter"/>
                <a:cs typeface="Inter"/>
                <a:sym typeface="Inter"/>
              </a:rPr>
              <a:t>Aleksandar </a:t>
            </a:r>
            <a:r>
              <a:rPr lang="en-US" sz="2300" dirty="0" err="1">
                <a:solidFill>
                  <a:srgbClr val="000000"/>
                </a:solidFill>
                <a:latin typeface="Inter"/>
                <a:ea typeface="Inter"/>
                <a:cs typeface="Inter"/>
                <a:sym typeface="Inter"/>
              </a:rPr>
              <a:t>Todosijević</a:t>
            </a:r>
            <a:r>
              <a:rPr lang="sr-Latn-RS" sz="2300" dirty="0">
                <a:solidFill>
                  <a:srgbClr val="000000"/>
                </a:solidFill>
                <a:latin typeface="Inter"/>
                <a:ea typeface="Inter"/>
                <a:cs typeface="Inter"/>
                <a:sym typeface="Inter"/>
              </a:rPr>
              <a:t>, UDI -Euroclio</a:t>
            </a:r>
            <a:r>
              <a:rPr lang="en-US" sz="2300" dirty="0">
                <a:solidFill>
                  <a:srgbClr val="000000"/>
                </a:solidFill>
                <a:latin typeface="Inter"/>
                <a:ea typeface="Inter"/>
                <a:cs typeface="Inter"/>
                <a:sym typeface="Inter"/>
              </a:rPr>
              <a:t> </a:t>
            </a:r>
          </a:p>
        </p:txBody>
      </p:sp>
      <p:sp>
        <p:nvSpPr>
          <p:cNvPr id="38" name="TextBox 38"/>
          <p:cNvSpPr txBox="1"/>
          <p:nvPr/>
        </p:nvSpPr>
        <p:spPr>
          <a:xfrm>
            <a:off x="2247095" y="1158008"/>
            <a:ext cx="7698996" cy="419217"/>
          </a:xfrm>
          <a:prstGeom prst="rect">
            <a:avLst/>
          </a:prstGeom>
        </p:spPr>
        <p:txBody>
          <a:bodyPr wrap="square" lIns="0" tIns="0" rIns="0" bIns="0" rtlCol="0" anchor="t">
            <a:spAutoFit/>
          </a:bodyPr>
          <a:lstStyle/>
          <a:p>
            <a:pPr algn="ctr">
              <a:lnSpc>
                <a:spcPts val="3359"/>
              </a:lnSpc>
              <a:spcBef>
                <a:spcPct val="0"/>
              </a:spcBef>
            </a:pPr>
            <a:r>
              <a:rPr lang="en-US" sz="2399" b="1" dirty="0">
                <a:solidFill>
                  <a:srgbClr val="000000"/>
                </a:solidFill>
                <a:latin typeface="HK Grotesk Medium"/>
                <a:ea typeface="HK Grotesk Medium"/>
                <a:cs typeface="HK Grotesk Medium"/>
                <a:sym typeface="HK Grotesk Medium"/>
              </a:rPr>
              <a:t>11-13 June 2025       European Youth Centre Budapest</a:t>
            </a:r>
            <a:r>
              <a:rPr lang="sr-Latn-RS" sz="2399" b="1" dirty="0">
                <a:solidFill>
                  <a:srgbClr val="000000"/>
                </a:solidFill>
                <a:latin typeface="HK Grotesk Medium"/>
                <a:ea typeface="HK Grotesk Medium"/>
                <a:cs typeface="HK Grotesk Medium"/>
                <a:sym typeface="HK Grotesk Medium"/>
              </a:rPr>
              <a:t> </a:t>
            </a:r>
            <a:endParaRPr lang="en-US" sz="2399" b="1" dirty="0">
              <a:solidFill>
                <a:srgbClr val="000000"/>
              </a:solidFill>
              <a:latin typeface="HK Grotesk Medium"/>
              <a:ea typeface="HK Grotesk Medium"/>
              <a:cs typeface="HK Grotesk Medium"/>
              <a:sym typeface="HK Grotesk Medium"/>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88B9C5"/>
        </a:solidFill>
        <a:effectLst/>
      </p:bgPr>
    </p:bg>
    <p:spTree>
      <p:nvGrpSpPr>
        <p:cNvPr id="1" name=""/>
        <p:cNvGrpSpPr/>
        <p:nvPr/>
      </p:nvGrpSpPr>
      <p:grpSpPr>
        <a:xfrm>
          <a:off x="0" y="0"/>
          <a:ext cx="0" cy="0"/>
          <a:chOff x="0" y="0"/>
          <a:chExt cx="0" cy="0"/>
        </a:xfrm>
      </p:grpSpPr>
      <p:grpSp>
        <p:nvGrpSpPr>
          <p:cNvPr id="2" name="Group 2"/>
          <p:cNvGrpSpPr/>
          <p:nvPr/>
        </p:nvGrpSpPr>
        <p:grpSpPr>
          <a:xfrm>
            <a:off x="2520738" y="3205799"/>
            <a:ext cx="13246524" cy="5200619"/>
            <a:chOff x="0" y="0"/>
            <a:chExt cx="4038260" cy="1585431"/>
          </a:xfrm>
        </p:grpSpPr>
        <p:sp>
          <p:nvSpPr>
            <p:cNvPr id="3" name="Freeform 3"/>
            <p:cNvSpPr/>
            <p:nvPr/>
          </p:nvSpPr>
          <p:spPr>
            <a:xfrm>
              <a:off x="0" y="0"/>
              <a:ext cx="4038260" cy="1585431"/>
            </a:xfrm>
            <a:custGeom>
              <a:avLst/>
              <a:gdLst/>
              <a:ahLst/>
              <a:cxnLst/>
              <a:rect l="l" t="t" r="r" b="b"/>
              <a:pathLst>
                <a:path w="4038260" h="1585431">
                  <a:moveTo>
                    <a:pt x="8767" y="0"/>
                  </a:moveTo>
                  <a:lnTo>
                    <a:pt x="4029493" y="0"/>
                  </a:lnTo>
                  <a:cubicBezTo>
                    <a:pt x="4034335" y="0"/>
                    <a:pt x="4038260" y="3925"/>
                    <a:pt x="4038260" y="8767"/>
                  </a:cubicBezTo>
                  <a:lnTo>
                    <a:pt x="4038260" y="1576665"/>
                  </a:lnTo>
                  <a:cubicBezTo>
                    <a:pt x="4038260" y="1578990"/>
                    <a:pt x="4037337" y="1581219"/>
                    <a:pt x="4035692" y="1582864"/>
                  </a:cubicBezTo>
                  <a:cubicBezTo>
                    <a:pt x="4034048" y="1584508"/>
                    <a:pt x="4031819" y="1585431"/>
                    <a:pt x="4029493" y="1585431"/>
                  </a:cubicBezTo>
                  <a:lnTo>
                    <a:pt x="8767" y="1585431"/>
                  </a:lnTo>
                  <a:cubicBezTo>
                    <a:pt x="6442" y="1585431"/>
                    <a:pt x="4212" y="1584508"/>
                    <a:pt x="2568" y="1582864"/>
                  </a:cubicBezTo>
                  <a:cubicBezTo>
                    <a:pt x="924" y="1581219"/>
                    <a:pt x="0" y="1578990"/>
                    <a:pt x="0" y="1576665"/>
                  </a:cubicBezTo>
                  <a:lnTo>
                    <a:pt x="0" y="8767"/>
                  </a:lnTo>
                  <a:cubicBezTo>
                    <a:pt x="0" y="6442"/>
                    <a:pt x="924" y="4212"/>
                    <a:pt x="2568" y="2568"/>
                  </a:cubicBezTo>
                  <a:cubicBezTo>
                    <a:pt x="4212" y="924"/>
                    <a:pt x="6442" y="0"/>
                    <a:pt x="8767" y="0"/>
                  </a:cubicBezTo>
                  <a:close/>
                </a:path>
              </a:pathLst>
            </a:custGeom>
            <a:solidFill>
              <a:srgbClr val="FDFCF5"/>
            </a:solidFill>
            <a:ln cap="sq">
              <a:noFill/>
              <a:prstDash val="solid"/>
              <a:miter/>
            </a:ln>
          </p:spPr>
        </p:sp>
        <p:sp>
          <p:nvSpPr>
            <p:cNvPr id="4" name="TextBox 4"/>
            <p:cNvSpPr txBox="1"/>
            <p:nvPr/>
          </p:nvSpPr>
          <p:spPr>
            <a:xfrm>
              <a:off x="0" y="-38100"/>
              <a:ext cx="4038260" cy="1623531"/>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3118216" y="1880583"/>
            <a:ext cx="12051569" cy="1725267"/>
            <a:chOff x="0" y="0"/>
            <a:chExt cx="3673973" cy="525955"/>
          </a:xfrm>
        </p:grpSpPr>
        <p:sp>
          <p:nvSpPr>
            <p:cNvPr id="6" name="Freeform 6"/>
            <p:cNvSpPr/>
            <p:nvPr/>
          </p:nvSpPr>
          <p:spPr>
            <a:xfrm>
              <a:off x="0" y="0"/>
              <a:ext cx="3673973" cy="525955"/>
            </a:xfrm>
            <a:custGeom>
              <a:avLst/>
              <a:gdLst/>
              <a:ahLst/>
              <a:cxnLst/>
              <a:rect l="l" t="t" r="r" b="b"/>
              <a:pathLst>
                <a:path w="3673973" h="525955">
                  <a:moveTo>
                    <a:pt x="9636" y="0"/>
                  </a:moveTo>
                  <a:lnTo>
                    <a:pt x="3664337" y="0"/>
                  </a:lnTo>
                  <a:cubicBezTo>
                    <a:pt x="3666893" y="0"/>
                    <a:pt x="3669343" y="1015"/>
                    <a:pt x="3671151" y="2822"/>
                  </a:cubicBezTo>
                  <a:cubicBezTo>
                    <a:pt x="3672958" y="4629"/>
                    <a:pt x="3673973" y="7080"/>
                    <a:pt x="3673973" y="9636"/>
                  </a:cubicBezTo>
                  <a:lnTo>
                    <a:pt x="3673973" y="516319"/>
                  </a:lnTo>
                  <a:cubicBezTo>
                    <a:pt x="3673973" y="518875"/>
                    <a:pt x="3672958" y="521326"/>
                    <a:pt x="3671151" y="523133"/>
                  </a:cubicBezTo>
                  <a:cubicBezTo>
                    <a:pt x="3669343" y="524940"/>
                    <a:pt x="3666893" y="525955"/>
                    <a:pt x="3664337" y="525955"/>
                  </a:cubicBezTo>
                  <a:lnTo>
                    <a:pt x="9636" y="525955"/>
                  </a:lnTo>
                  <a:cubicBezTo>
                    <a:pt x="4314" y="525955"/>
                    <a:pt x="0" y="521641"/>
                    <a:pt x="0" y="516319"/>
                  </a:cubicBezTo>
                  <a:lnTo>
                    <a:pt x="0" y="9636"/>
                  </a:lnTo>
                  <a:cubicBezTo>
                    <a:pt x="0" y="7080"/>
                    <a:pt x="1015" y="4629"/>
                    <a:pt x="2822" y="2822"/>
                  </a:cubicBezTo>
                  <a:cubicBezTo>
                    <a:pt x="4629" y="1015"/>
                    <a:pt x="7080" y="0"/>
                    <a:pt x="9636" y="0"/>
                  </a:cubicBezTo>
                  <a:close/>
                </a:path>
              </a:pathLst>
            </a:custGeom>
            <a:solidFill>
              <a:srgbClr val="DE4F88"/>
            </a:solidFill>
            <a:ln cap="sq">
              <a:noFill/>
              <a:prstDash val="solid"/>
              <a:miter/>
            </a:ln>
          </p:spPr>
        </p:sp>
        <p:sp>
          <p:nvSpPr>
            <p:cNvPr id="7" name="TextBox 7"/>
            <p:cNvSpPr txBox="1"/>
            <p:nvPr/>
          </p:nvSpPr>
          <p:spPr>
            <a:xfrm>
              <a:off x="0" y="-38100"/>
              <a:ext cx="3673973" cy="564055"/>
            </a:xfrm>
            <a:prstGeom prst="rect">
              <a:avLst/>
            </a:prstGeom>
          </p:spPr>
          <p:txBody>
            <a:bodyPr lIns="50800" tIns="50800" rIns="50800" bIns="50800" rtlCol="0" anchor="ctr"/>
            <a:lstStyle/>
            <a:p>
              <a:pPr algn="ctr">
                <a:lnSpc>
                  <a:spcPts val="2659"/>
                </a:lnSpc>
              </a:pPr>
              <a:endParaRPr/>
            </a:p>
          </p:txBody>
        </p:sp>
      </p:grpSp>
      <p:sp>
        <p:nvSpPr>
          <p:cNvPr id="8" name="Freeform 8"/>
          <p:cNvSpPr/>
          <p:nvPr/>
        </p:nvSpPr>
        <p:spPr>
          <a:xfrm rot="5400000">
            <a:off x="-1209613" y="-1339518"/>
            <a:ext cx="5145312" cy="2315390"/>
          </a:xfrm>
          <a:custGeom>
            <a:avLst/>
            <a:gdLst/>
            <a:ahLst/>
            <a:cxnLst/>
            <a:rect l="l" t="t" r="r" b="b"/>
            <a:pathLst>
              <a:path w="5145312" h="2315390">
                <a:moveTo>
                  <a:pt x="0" y="0"/>
                </a:moveTo>
                <a:lnTo>
                  <a:pt x="5145312" y="0"/>
                </a:lnTo>
                <a:lnTo>
                  <a:pt x="5145312" y="2315390"/>
                </a:lnTo>
                <a:lnTo>
                  <a:pt x="0" y="231539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9" name="TextBox 9"/>
          <p:cNvSpPr txBox="1"/>
          <p:nvPr/>
        </p:nvSpPr>
        <p:spPr>
          <a:xfrm>
            <a:off x="3118216" y="2380942"/>
            <a:ext cx="12051569" cy="939812"/>
          </a:xfrm>
          <a:prstGeom prst="rect">
            <a:avLst/>
          </a:prstGeom>
        </p:spPr>
        <p:txBody>
          <a:bodyPr lIns="0" tIns="0" rIns="0" bIns="0" rtlCol="0" anchor="t">
            <a:spAutoFit/>
          </a:bodyPr>
          <a:lstStyle/>
          <a:p>
            <a:pPr algn="ctr">
              <a:lnSpc>
                <a:spcPts val="7000"/>
              </a:lnSpc>
            </a:pPr>
            <a:r>
              <a:rPr lang="en-US" sz="7000">
                <a:solidFill>
                  <a:srgbClr val="FDFCF5"/>
                </a:solidFill>
                <a:latin typeface="HK Grotesk"/>
                <a:ea typeface="HK Grotesk"/>
                <a:cs typeface="HK Grotesk"/>
                <a:sym typeface="HK Grotesk"/>
              </a:rPr>
              <a:t>Why Textbooks Still Matter</a:t>
            </a:r>
          </a:p>
        </p:txBody>
      </p:sp>
      <p:sp>
        <p:nvSpPr>
          <p:cNvPr id="10" name="Freeform 10"/>
          <p:cNvSpPr/>
          <p:nvPr/>
        </p:nvSpPr>
        <p:spPr>
          <a:xfrm rot="5400000" flipH="1" flipV="1">
            <a:off x="14892833" y="8788155"/>
            <a:ext cx="5145312" cy="2315390"/>
          </a:xfrm>
          <a:custGeom>
            <a:avLst/>
            <a:gdLst/>
            <a:ahLst/>
            <a:cxnLst/>
            <a:rect l="l" t="t" r="r" b="b"/>
            <a:pathLst>
              <a:path w="5145312" h="2315390">
                <a:moveTo>
                  <a:pt x="5145311" y="2315390"/>
                </a:moveTo>
                <a:lnTo>
                  <a:pt x="0" y="2315390"/>
                </a:lnTo>
                <a:lnTo>
                  <a:pt x="0" y="0"/>
                </a:lnTo>
                <a:lnTo>
                  <a:pt x="5145311" y="0"/>
                </a:lnTo>
                <a:lnTo>
                  <a:pt x="5145311" y="231539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1" name="TextBox 11"/>
          <p:cNvSpPr txBox="1"/>
          <p:nvPr/>
        </p:nvSpPr>
        <p:spPr>
          <a:xfrm>
            <a:off x="2639083" y="3856267"/>
            <a:ext cx="13009833" cy="4745355"/>
          </a:xfrm>
          <a:prstGeom prst="rect">
            <a:avLst/>
          </a:prstGeom>
        </p:spPr>
        <p:txBody>
          <a:bodyPr lIns="0" tIns="0" rIns="0" bIns="0" rtlCol="0" anchor="t">
            <a:spAutoFit/>
          </a:bodyPr>
          <a:lstStyle/>
          <a:p>
            <a:pPr algn="l">
              <a:lnSpc>
                <a:spcPts val="3360"/>
              </a:lnSpc>
            </a:pPr>
            <a:r>
              <a:rPr lang="en-US" sz="2400">
                <a:solidFill>
                  <a:srgbClr val="000000"/>
                </a:solidFill>
                <a:latin typeface="Inter"/>
                <a:ea typeface="Inter"/>
                <a:cs typeface="Inter"/>
                <a:sym typeface="Inter"/>
              </a:rPr>
              <a:t>Textbooks remain one of the most widely used and influential tools in formal history education.</a:t>
            </a:r>
          </a:p>
          <a:p>
            <a:pPr algn="l">
              <a:lnSpc>
                <a:spcPts val="1400"/>
              </a:lnSpc>
            </a:pPr>
            <a:endParaRPr lang="en-US" sz="2400">
              <a:solidFill>
                <a:srgbClr val="000000"/>
              </a:solidFill>
              <a:latin typeface="Inter"/>
              <a:ea typeface="Inter"/>
              <a:cs typeface="Inter"/>
              <a:sym typeface="Inter"/>
            </a:endParaRPr>
          </a:p>
          <a:p>
            <a:pPr algn="l">
              <a:lnSpc>
                <a:spcPts val="3360"/>
              </a:lnSpc>
            </a:pPr>
            <a:r>
              <a:rPr lang="en-US" sz="2400">
                <a:solidFill>
                  <a:srgbClr val="000000"/>
                </a:solidFill>
                <a:latin typeface="Inter"/>
                <a:ea typeface="Inter"/>
                <a:cs typeface="Inter"/>
                <a:sym typeface="Inter"/>
              </a:rPr>
              <a:t>In many education systems, particularly in South-East Europe and Central-Eastern Europe, the textbook is not just a teaching aid – it is the curriculum. It shapes what is taught, how it is taught, and, ultimately, how history is understood by entire generations of learners.</a:t>
            </a:r>
          </a:p>
          <a:p>
            <a:pPr algn="l">
              <a:lnSpc>
                <a:spcPts val="1400"/>
              </a:lnSpc>
            </a:pPr>
            <a:endParaRPr lang="en-US" sz="2400">
              <a:solidFill>
                <a:srgbClr val="000000"/>
              </a:solidFill>
              <a:latin typeface="Inter"/>
              <a:ea typeface="Inter"/>
              <a:cs typeface="Inter"/>
              <a:sym typeface="Inter"/>
            </a:endParaRPr>
          </a:p>
          <a:p>
            <a:pPr algn="l">
              <a:lnSpc>
                <a:spcPts val="3360"/>
              </a:lnSpc>
            </a:pPr>
            <a:r>
              <a:rPr lang="en-US" sz="2400">
                <a:solidFill>
                  <a:srgbClr val="000000"/>
                </a:solidFill>
                <a:latin typeface="Inter"/>
                <a:ea typeface="Inter"/>
                <a:cs typeface="Inter"/>
                <a:sym typeface="Inter"/>
              </a:rPr>
              <a:t>Textbooks offer: Structure             Continuity             Legitimacy</a:t>
            </a:r>
          </a:p>
          <a:p>
            <a:pPr algn="l">
              <a:lnSpc>
                <a:spcPts val="1400"/>
              </a:lnSpc>
            </a:pPr>
            <a:endParaRPr lang="en-US" sz="2400">
              <a:solidFill>
                <a:srgbClr val="000000"/>
              </a:solidFill>
              <a:latin typeface="Inter"/>
              <a:ea typeface="Inter"/>
              <a:cs typeface="Inter"/>
              <a:sym typeface="Inter"/>
            </a:endParaRPr>
          </a:p>
          <a:p>
            <a:pPr algn="l">
              <a:lnSpc>
                <a:spcPts val="3360"/>
              </a:lnSpc>
            </a:pPr>
            <a:r>
              <a:rPr lang="en-US" sz="2400">
                <a:solidFill>
                  <a:srgbClr val="000000"/>
                </a:solidFill>
                <a:latin typeface="Inter"/>
                <a:ea typeface="Inter"/>
                <a:cs typeface="Inter"/>
                <a:sym typeface="Inter"/>
              </a:rPr>
              <a:t>But they also carry responsibility – they are a reflection of how a society chooses to remember and explain its past.</a:t>
            </a:r>
          </a:p>
          <a:p>
            <a:pPr algn="l">
              <a:lnSpc>
                <a:spcPts val="3780"/>
              </a:lnSpc>
            </a:pPr>
            <a:endParaRPr lang="en-US" sz="2400">
              <a:solidFill>
                <a:srgbClr val="000000"/>
              </a:solidFill>
              <a:latin typeface="Inter"/>
              <a:ea typeface="Inter"/>
              <a:cs typeface="Inter"/>
              <a:sym typeface="Inter"/>
            </a:endParaRPr>
          </a:p>
        </p:txBody>
      </p:sp>
      <p:sp>
        <p:nvSpPr>
          <p:cNvPr id="12" name="AutoShape 12"/>
          <p:cNvSpPr/>
          <p:nvPr/>
        </p:nvSpPr>
        <p:spPr>
          <a:xfrm>
            <a:off x="6545314" y="6970704"/>
            <a:ext cx="938801" cy="0"/>
          </a:xfrm>
          <a:prstGeom prst="line">
            <a:avLst/>
          </a:prstGeom>
          <a:ln w="38100" cap="flat">
            <a:solidFill>
              <a:srgbClr val="000000"/>
            </a:solidFill>
            <a:prstDash val="solid"/>
            <a:headEnd type="none" w="sm" len="sm"/>
            <a:tailEnd type="triangle" w="lg" len="med"/>
          </a:ln>
        </p:spPr>
      </p:sp>
      <p:sp>
        <p:nvSpPr>
          <p:cNvPr id="13" name="AutoShape 13"/>
          <p:cNvSpPr/>
          <p:nvPr/>
        </p:nvSpPr>
        <p:spPr>
          <a:xfrm>
            <a:off x="9144000" y="6951654"/>
            <a:ext cx="938801" cy="0"/>
          </a:xfrm>
          <a:prstGeom prst="line">
            <a:avLst/>
          </a:prstGeom>
          <a:ln w="38100" cap="flat">
            <a:solidFill>
              <a:srgbClr val="000000"/>
            </a:solidFill>
            <a:prstDash val="solid"/>
            <a:headEnd type="none" w="sm" len="sm"/>
            <a:tailEnd type="triangle" w="lg" len="med"/>
          </a:ln>
        </p:spPr>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DFCF5"/>
        </a:solidFill>
        <a:effectLst/>
      </p:bgPr>
    </p:bg>
    <p:spTree>
      <p:nvGrpSpPr>
        <p:cNvPr id="1" name=""/>
        <p:cNvGrpSpPr/>
        <p:nvPr/>
      </p:nvGrpSpPr>
      <p:grpSpPr>
        <a:xfrm>
          <a:off x="0" y="0"/>
          <a:ext cx="0" cy="0"/>
          <a:chOff x="0" y="0"/>
          <a:chExt cx="0" cy="0"/>
        </a:xfrm>
      </p:grpSpPr>
      <p:grpSp>
        <p:nvGrpSpPr>
          <p:cNvPr id="2" name="Group 2"/>
          <p:cNvGrpSpPr/>
          <p:nvPr/>
        </p:nvGrpSpPr>
        <p:grpSpPr>
          <a:xfrm>
            <a:off x="10577144" y="0"/>
            <a:ext cx="7710856" cy="10287000"/>
            <a:chOff x="0" y="0"/>
            <a:chExt cx="2030843" cy="2709333"/>
          </a:xfrm>
        </p:grpSpPr>
        <p:sp>
          <p:nvSpPr>
            <p:cNvPr id="3" name="Freeform 3"/>
            <p:cNvSpPr/>
            <p:nvPr/>
          </p:nvSpPr>
          <p:spPr>
            <a:xfrm>
              <a:off x="0" y="0"/>
              <a:ext cx="2030843" cy="2709333"/>
            </a:xfrm>
            <a:custGeom>
              <a:avLst/>
              <a:gdLst/>
              <a:ahLst/>
              <a:cxnLst/>
              <a:rect l="l" t="t" r="r" b="b"/>
              <a:pathLst>
                <a:path w="2030843" h="2709333">
                  <a:moveTo>
                    <a:pt x="0" y="0"/>
                  </a:moveTo>
                  <a:lnTo>
                    <a:pt x="2030843" y="0"/>
                  </a:lnTo>
                  <a:lnTo>
                    <a:pt x="2030843" y="2709333"/>
                  </a:lnTo>
                  <a:lnTo>
                    <a:pt x="0" y="2709333"/>
                  </a:lnTo>
                  <a:close/>
                </a:path>
              </a:pathLst>
            </a:custGeom>
            <a:solidFill>
              <a:srgbClr val="88B9C5"/>
            </a:solidFill>
            <a:ln cap="sq">
              <a:noFill/>
              <a:prstDash val="solid"/>
              <a:miter/>
            </a:ln>
          </p:spPr>
        </p:sp>
        <p:sp>
          <p:nvSpPr>
            <p:cNvPr id="4" name="TextBox 4"/>
            <p:cNvSpPr txBox="1"/>
            <p:nvPr/>
          </p:nvSpPr>
          <p:spPr>
            <a:xfrm>
              <a:off x="0" y="-38100"/>
              <a:ext cx="2030843" cy="2747433"/>
            </a:xfrm>
            <a:prstGeom prst="rect">
              <a:avLst/>
            </a:prstGeom>
          </p:spPr>
          <p:txBody>
            <a:bodyPr lIns="50800" tIns="50800" rIns="50800" bIns="50800" rtlCol="0" anchor="ctr"/>
            <a:lstStyle/>
            <a:p>
              <a:pPr algn="ctr">
                <a:lnSpc>
                  <a:spcPts val="2659"/>
                </a:lnSpc>
                <a:spcBef>
                  <a:spcPct val="0"/>
                </a:spcBef>
              </a:pPr>
              <a:endParaRPr/>
            </a:p>
          </p:txBody>
        </p:sp>
      </p:grpSp>
      <p:sp>
        <p:nvSpPr>
          <p:cNvPr id="5" name="Freeform 5"/>
          <p:cNvSpPr/>
          <p:nvPr/>
        </p:nvSpPr>
        <p:spPr>
          <a:xfrm>
            <a:off x="10577144" y="3517401"/>
            <a:ext cx="7710856" cy="6752298"/>
          </a:xfrm>
          <a:custGeom>
            <a:avLst/>
            <a:gdLst/>
            <a:ahLst/>
            <a:cxnLst/>
            <a:rect l="l" t="t" r="r" b="b"/>
            <a:pathLst>
              <a:path w="7710856" h="6752298">
                <a:moveTo>
                  <a:pt x="0" y="0"/>
                </a:moveTo>
                <a:lnTo>
                  <a:pt x="7710856" y="0"/>
                </a:lnTo>
                <a:lnTo>
                  <a:pt x="7710856" y="6752298"/>
                </a:lnTo>
                <a:lnTo>
                  <a:pt x="0" y="6752298"/>
                </a:lnTo>
                <a:lnTo>
                  <a:pt x="0" y="0"/>
                </a:lnTo>
                <a:close/>
              </a:path>
            </a:pathLst>
          </a:custGeom>
          <a:blipFill>
            <a:blip r:embed="rId2"/>
            <a:stretch>
              <a:fillRect l="-15349" r="-15349"/>
            </a:stretch>
          </a:blipFill>
        </p:spPr>
      </p:sp>
      <p:sp>
        <p:nvSpPr>
          <p:cNvPr id="6" name="TextBox 6"/>
          <p:cNvSpPr txBox="1"/>
          <p:nvPr/>
        </p:nvSpPr>
        <p:spPr>
          <a:xfrm>
            <a:off x="1028700" y="624252"/>
            <a:ext cx="8676516" cy="1933589"/>
          </a:xfrm>
          <a:prstGeom prst="rect">
            <a:avLst/>
          </a:prstGeom>
        </p:spPr>
        <p:txBody>
          <a:bodyPr lIns="0" tIns="0" rIns="0" bIns="0" rtlCol="0" anchor="t">
            <a:spAutoFit/>
          </a:bodyPr>
          <a:lstStyle/>
          <a:p>
            <a:pPr algn="l">
              <a:lnSpc>
                <a:spcPts val="3000"/>
              </a:lnSpc>
            </a:pPr>
            <a:r>
              <a:rPr lang="en-US" sz="3000">
                <a:solidFill>
                  <a:srgbClr val="000000"/>
                </a:solidFill>
                <a:latin typeface="HK Grotesk"/>
                <a:ea typeface="HK Grotesk"/>
                <a:cs typeface="HK Grotesk"/>
                <a:sym typeface="HK Grotesk"/>
              </a:rPr>
              <a:t>As a textbook author, I live at the intersection of pedagogy, politics, and public memory.</a:t>
            </a:r>
          </a:p>
          <a:p>
            <a:pPr algn="l">
              <a:lnSpc>
                <a:spcPts val="3000"/>
              </a:lnSpc>
            </a:pPr>
            <a:endParaRPr lang="en-US" sz="3000">
              <a:solidFill>
                <a:srgbClr val="000000"/>
              </a:solidFill>
              <a:latin typeface="HK Grotesk"/>
              <a:ea typeface="HK Grotesk"/>
              <a:cs typeface="HK Grotesk"/>
              <a:sym typeface="HK Grotesk"/>
            </a:endParaRPr>
          </a:p>
          <a:p>
            <a:pPr algn="l">
              <a:lnSpc>
                <a:spcPts val="3000"/>
              </a:lnSpc>
            </a:pPr>
            <a:r>
              <a:rPr lang="en-US" sz="3000">
                <a:solidFill>
                  <a:srgbClr val="000000"/>
                </a:solidFill>
                <a:latin typeface="HK Grotesk"/>
                <a:ea typeface="HK Grotesk"/>
                <a:cs typeface="HK Grotesk"/>
                <a:sym typeface="HK Grotesk"/>
              </a:rPr>
              <a:t>Writing a history textbook today is more than transmitting facts. It is:</a:t>
            </a:r>
          </a:p>
        </p:txBody>
      </p:sp>
      <p:sp>
        <p:nvSpPr>
          <p:cNvPr id="7" name="TextBox 7"/>
          <p:cNvSpPr txBox="1"/>
          <p:nvPr/>
        </p:nvSpPr>
        <p:spPr>
          <a:xfrm>
            <a:off x="2555451" y="3807831"/>
            <a:ext cx="7149765" cy="464820"/>
          </a:xfrm>
          <a:prstGeom prst="rect">
            <a:avLst/>
          </a:prstGeom>
        </p:spPr>
        <p:txBody>
          <a:bodyPr lIns="0" tIns="0" rIns="0" bIns="0" rtlCol="0" anchor="t">
            <a:spAutoFit/>
          </a:bodyPr>
          <a:lstStyle/>
          <a:p>
            <a:pPr algn="l">
              <a:lnSpc>
                <a:spcPts val="3689"/>
              </a:lnSpc>
            </a:pPr>
            <a:r>
              <a:rPr lang="en-US" sz="2999">
                <a:solidFill>
                  <a:srgbClr val="000000"/>
                </a:solidFill>
                <a:latin typeface="Inter"/>
                <a:ea typeface="Inter"/>
                <a:cs typeface="Inter"/>
                <a:sym typeface="Inter"/>
              </a:rPr>
              <a:t>Choosing perspectives</a:t>
            </a:r>
          </a:p>
        </p:txBody>
      </p:sp>
      <p:grpSp>
        <p:nvGrpSpPr>
          <p:cNvPr id="8" name="Group 8"/>
          <p:cNvGrpSpPr/>
          <p:nvPr/>
        </p:nvGrpSpPr>
        <p:grpSpPr>
          <a:xfrm>
            <a:off x="1189892" y="3434141"/>
            <a:ext cx="1134592" cy="1221724"/>
            <a:chOff x="0" y="0"/>
            <a:chExt cx="298823" cy="321771"/>
          </a:xfrm>
        </p:grpSpPr>
        <p:sp>
          <p:nvSpPr>
            <p:cNvPr id="9" name="Freeform 9"/>
            <p:cNvSpPr/>
            <p:nvPr/>
          </p:nvSpPr>
          <p:spPr>
            <a:xfrm>
              <a:off x="0" y="0"/>
              <a:ext cx="298823" cy="321771"/>
            </a:xfrm>
            <a:custGeom>
              <a:avLst/>
              <a:gdLst/>
              <a:ahLst/>
              <a:cxnLst/>
              <a:rect l="l" t="t" r="r" b="b"/>
              <a:pathLst>
                <a:path w="298823" h="321771">
                  <a:moveTo>
                    <a:pt x="102353" y="0"/>
                  </a:moveTo>
                  <a:lnTo>
                    <a:pt x="196470" y="0"/>
                  </a:lnTo>
                  <a:cubicBezTo>
                    <a:pt x="223615" y="0"/>
                    <a:pt x="249649" y="10784"/>
                    <a:pt x="268844" y="29978"/>
                  </a:cubicBezTo>
                  <a:cubicBezTo>
                    <a:pt x="288039" y="49173"/>
                    <a:pt x="298823" y="75207"/>
                    <a:pt x="298823" y="102353"/>
                  </a:cubicBezTo>
                  <a:lnTo>
                    <a:pt x="298823" y="219418"/>
                  </a:lnTo>
                  <a:cubicBezTo>
                    <a:pt x="298823" y="246564"/>
                    <a:pt x="288039" y="272598"/>
                    <a:pt x="268844" y="291792"/>
                  </a:cubicBezTo>
                  <a:cubicBezTo>
                    <a:pt x="249649" y="310987"/>
                    <a:pt x="223615" y="321771"/>
                    <a:pt x="196470" y="321771"/>
                  </a:cubicBezTo>
                  <a:lnTo>
                    <a:pt x="102353" y="321771"/>
                  </a:lnTo>
                  <a:cubicBezTo>
                    <a:pt x="75207" y="321771"/>
                    <a:pt x="49173" y="310987"/>
                    <a:pt x="29978" y="291792"/>
                  </a:cubicBezTo>
                  <a:cubicBezTo>
                    <a:pt x="10784" y="272598"/>
                    <a:pt x="0" y="246564"/>
                    <a:pt x="0" y="219418"/>
                  </a:cubicBezTo>
                  <a:lnTo>
                    <a:pt x="0" y="102353"/>
                  </a:lnTo>
                  <a:cubicBezTo>
                    <a:pt x="0" y="75207"/>
                    <a:pt x="10784" y="49173"/>
                    <a:pt x="29978" y="29978"/>
                  </a:cubicBezTo>
                  <a:cubicBezTo>
                    <a:pt x="49173" y="10784"/>
                    <a:pt x="75207" y="0"/>
                    <a:pt x="102353" y="0"/>
                  </a:cubicBezTo>
                  <a:close/>
                </a:path>
              </a:pathLst>
            </a:custGeom>
            <a:solidFill>
              <a:srgbClr val="448696"/>
            </a:solidFill>
            <a:ln cap="sq">
              <a:noFill/>
              <a:prstDash val="solid"/>
              <a:miter/>
            </a:ln>
          </p:spPr>
        </p:sp>
        <p:sp>
          <p:nvSpPr>
            <p:cNvPr id="10" name="TextBox 10"/>
            <p:cNvSpPr txBox="1"/>
            <p:nvPr/>
          </p:nvSpPr>
          <p:spPr>
            <a:xfrm>
              <a:off x="0" y="-38100"/>
              <a:ext cx="298823" cy="359871"/>
            </a:xfrm>
            <a:prstGeom prst="rect">
              <a:avLst/>
            </a:prstGeom>
          </p:spPr>
          <p:txBody>
            <a:bodyPr lIns="50800" tIns="50800" rIns="50800" bIns="50800" rtlCol="0" anchor="ctr"/>
            <a:lstStyle/>
            <a:p>
              <a:pPr algn="ctr">
                <a:lnSpc>
                  <a:spcPts val="2659"/>
                </a:lnSpc>
                <a:spcBef>
                  <a:spcPct val="0"/>
                </a:spcBef>
              </a:pPr>
              <a:endParaRPr/>
            </a:p>
          </p:txBody>
        </p:sp>
      </p:grpSp>
      <p:sp>
        <p:nvSpPr>
          <p:cNvPr id="11" name="Freeform 11"/>
          <p:cNvSpPr/>
          <p:nvPr/>
        </p:nvSpPr>
        <p:spPr>
          <a:xfrm>
            <a:off x="1482187" y="3670853"/>
            <a:ext cx="550001" cy="748301"/>
          </a:xfrm>
          <a:custGeom>
            <a:avLst/>
            <a:gdLst/>
            <a:ahLst/>
            <a:cxnLst/>
            <a:rect l="l" t="t" r="r" b="b"/>
            <a:pathLst>
              <a:path w="550001" h="748301">
                <a:moveTo>
                  <a:pt x="0" y="0"/>
                </a:moveTo>
                <a:lnTo>
                  <a:pt x="550001" y="0"/>
                </a:lnTo>
                <a:lnTo>
                  <a:pt x="550001" y="748301"/>
                </a:lnTo>
                <a:lnTo>
                  <a:pt x="0" y="74830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2" name="TextBox 12"/>
          <p:cNvSpPr txBox="1"/>
          <p:nvPr/>
        </p:nvSpPr>
        <p:spPr>
          <a:xfrm>
            <a:off x="2555451" y="5537535"/>
            <a:ext cx="7149765" cy="464820"/>
          </a:xfrm>
          <a:prstGeom prst="rect">
            <a:avLst/>
          </a:prstGeom>
        </p:spPr>
        <p:txBody>
          <a:bodyPr lIns="0" tIns="0" rIns="0" bIns="0" rtlCol="0" anchor="t">
            <a:spAutoFit/>
          </a:bodyPr>
          <a:lstStyle/>
          <a:p>
            <a:pPr algn="l">
              <a:lnSpc>
                <a:spcPts val="3689"/>
              </a:lnSpc>
            </a:pPr>
            <a:r>
              <a:rPr lang="en-US" sz="2999">
                <a:solidFill>
                  <a:srgbClr val="000000"/>
                </a:solidFill>
                <a:latin typeface="Inter"/>
                <a:ea typeface="Inter"/>
                <a:cs typeface="Inter"/>
                <a:sym typeface="Inter"/>
              </a:rPr>
              <a:t>Navigating national narratives</a:t>
            </a:r>
          </a:p>
        </p:txBody>
      </p:sp>
      <p:sp>
        <p:nvSpPr>
          <p:cNvPr id="13" name="TextBox 13"/>
          <p:cNvSpPr txBox="1"/>
          <p:nvPr/>
        </p:nvSpPr>
        <p:spPr>
          <a:xfrm>
            <a:off x="2555451" y="7327628"/>
            <a:ext cx="7149765" cy="464820"/>
          </a:xfrm>
          <a:prstGeom prst="rect">
            <a:avLst/>
          </a:prstGeom>
        </p:spPr>
        <p:txBody>
          <a:bodyPr lIns="0" tIns="0" rIns="0" bIns="0" rtlCol="0" anchor="t">
            <a:spAutoFit/>
          </a:bodyPr>
          <a:lstStyle/>
          <a:p>
            <a:pPr algn="l">
              <a:lnSpc>
                <a:spcPts val="3689"/>
              </a:lnSpc>
            </a:pPr>
            <a:r>
              <a:rPr lang="en-US" sz="2999">
                <a:solidFill>
                  <a:srgbClr val="000000"/>
                </a:solidFill>
                <a:latin typeface="Inter"/>
                <a:ea typeface="Inter"/>
                <a:cs typeface="Inter"/>
                <a:sym typeface="Inter"/>
              </a:rPr>
              <a:t>Responding to diverse classrooms</a:t>
            </a:r>
          </a:p>
        </p:txBody>
      </p:sp>
      <p:grpSp>
        <p:nvGrpSpPr>
          <p:cNvPr id="14" name="Group 14"/>
          <p:cNvGrpSpPr/>
          <p:nvPr/>
        </p:nvGrpSpPr>
        <p:grpSpPr>
          <a:xfrm>
            <a:off x="1189892" y="5163846"/>
            <a:ext cx="1134592" cy="1221724"/>
            <a:chOff x="0" y="0"/>
            <a:chExt cx="298823" cy="321771"/>
          </a:xfrm>
        </p:grpSpPr>
        <p:sp>
          <p:nvSpPr>
            <p:cNvPr id="15" name="Freeform 15"/>
            <p:cNvSpPr/>
            <p:nvPr/>
          </p:nvSpPr>
          <p:spPr>
            <a:xfrm>
              <a:off x="0" y="0"/>
              <a:ext cx="298823" cy="321771"/>
            </a:xfrm>
            <a:custGeom>
              <a:avLst/>
              <a:gdLst/>
              <a:ahLst/>
              <a:cxnLst/>
              <a:rect l="l" t="t" r="r" b="b"/>
              <a:pathLst>
                <a:path w="298823" h="321771">
                  <a:moveTo>
                    <a:pt x="102353" y="0"/>
                  </a:moveTo>
                  <a:lnTo>
                    <a:pt x="196470" y="0"/>
                  </a:lnTo>
                  <a:cubicBezTo>
                    <a:pt x="223615" y="0"/>
                    <a:pt x="249649" y="10784"/>
                    <a:pt x="268844" y="29978"/>
                  </a:cubicBezTo>
                  <a:cubicBezTo>
                    <a:pt x="288039" y="49173"/>
                    <a:pt x="298823" y="75207"/>
                    <a:pt x="298823" y="102353"/>
                  </a:cubicBezTo>
                  <a:lnTo>
                    <a:pt x="298823" y="219418"/>
                  </a:lnTo>
                  <a:cubicBezTo>
                    <a:pt x="298823" y="246564"/>
                    <a:pt x="288039" y="272598"/>
                    <a:pt x="268844" y="291792"/>
                  </a:cubicBezTo>
                  <a:cubicBezTo>
                    <a:pt x="249649" y="310987"/>
                    <a:pt x="223615" y="321771"/>
                    <a:pt x="196470" y="321771"/>
                  </a:cubicBezTo>
                  <a:lnTo>
                    <a:pt x="102353" y="321771"/>
                  </a:lnTo>
                  <a:cubicBezTo>
                    <a:pt x="75207" y="321771"/>
                    <a:pt x="49173" y="310987"/>
                    <a:pt x="29978" y="291792"/>
                  </a:cubicBezTo>
                  <a:cubicBezTo>
                    <a:pt x="10784" y="272598"/>
                    <a:pt x="0" y="246564"/>
                    <a:pt x="0" y="219418"/>
                  </a:cubicBezTo>
                  <a:lnTo>
                    <a:pt x="0" y="102353"/>
                  </a:lnTo>
                  <a:cubicBezTo>
                    <a:pt x="0" y="75207"/>
                    <a:pt x="10784" y="49173"/>
                    <a:pt x="29978" y="29978"/>
                  </a:cubicBezTo>
                  <a:cubicBezTo>
                    <a:pt x="49173" y="10784"/>
                    <a:pt x="75207" y="0"/>
                    <a:pt x="102353" y="0"/>
                  </a:cubicBezTo>
                  <a:close/>
                </a:path>
              </a:pathLst>
            </a:custGeom>
            <a:solidFill>
              <a:srgbClr val="448696"/>
            </a:solidFill>
            <a:ln cap="sq">
              <a:noFill/>
              <a:prstDash val="solid"/>
              <a:miter/>
            </a:ln>
          </p:spPr>
        </p:sp>
        <p:sp>
          <p:nvSpPr>
            <p:cNvPr id="16" name="TextBox 16"/>
            <p:cNvSpPr txBox="1"/>
            <p:nvPr/>
          </p:nvSpPr>
          <p:spPr>
            <a:xfrm>
              <a:off x="0" y="-38100"/>
              <a:ext cx="298823" cy="359871"/>
            </a:xfrm>
            <a:prstGeom prst="rect">
              <a:avLst/>
            </a:prstGeom>
          </p:spPr>
          <p:txBody>
            <a:bodyPr lIns="50800" tIns="50800" rIns="50800" bIns="50800" rtlCol="0" anchor="ctr"/>
            <a:lstStyle/>
            <a:p>
              <a:pPr algn="ctr">
                <a:lnSpc>
                  <a:spcPts val="2659"/>
                </a:lnSpc>
                <a:spcBef>
                  <a:spcPct val="0"/>
                </a:spcBef>
              </a:pPr>
              <a:endParaRPr/>
            </a:p>
          </p:txBody>
        </p:sp>
      </p:grpSp>
      <p:grpSp>
        <p:nvGrpSpPr>
          <p:cNvPr id="17" name="Group 17"/>
          <p:cNvGrpSpPr/>
          <p:nvPr/>
        </p:nvGrpSpPr>
        <p:grpSpPr>
          <a:xfrm>
            <a:off x="1189892" y="6893550"/>
            <a:ext cx="1134592" cy="1221724"/>
            <a:chOff x="0" y="0"/>
            <a:chExt cx="298823" cy="321771"/>
          </a:xfrm>
        </p:grpSpPr>
        <p:sp>
          <p:nvSpPr>
            <p:cNvPr id="18" name="Freeform 18"/>
            <p:cNvSpPr/>
            <p:nvPr/>
          </p:nvSpPr>
          <p:spPr>
            <a:xfrm>
              <a:off x="0" y="0"/>
              <a:ext cx="298823" cy="321771"/>
            </a:xfrm>
            <a:custGeom>
              <a:avLst/>
              <a:gdLst/>
              <a:ahLst/>
              <a:cxnLst/>
              <a:rect l="l" t="t" r="r" b="b"/>
              <a:pathLst>
                <a:path w="298823" h="321771">
                  <a:moveTo>
                    <a:pt x="102353" y="0"/>
                  </a:moveTo>
                  <a:lnTo>
                    <a:pt x="196470" y="0"/>
                  </a:lnTo>
                  <a:cubicBezTo>
                    <a:pt x="223615" y="0"/>
                    <a:pt x="249649" y="10784"/>
                    <a:pt x="268844" y="29978"/>
                  </a:cubicBezTo>
                  <a:cubicBezTo>
                    <a:pt x="288039" y="49173"/>
                    <a:pt x="298823" y="75207"/>
                    <a:pt x="298823" y="102353"/>
                  </a:cubicBezTo>
                  <a:lnTo>
                    <a:pt x="298823" y="219418"/>
                  </a:lnTo>
                  <a:cubicBezTo>
                    <a:pt x="298823" y="246564"/>
                    <a:pt x="288039" y="272598"/>
                    <a:pt x="268844" y="291792"/>
                  </a:cubicBezTo>
                  <a:cubicBezTo>
                    <a:pt x="249649" y="310987"/>
                    <a:pt x="223615" y="321771"/>
                    <a:pt x="196470" y="321771"/>
                  </a:cubicBezTo>
                  <a:lnTo>
                    <a:pt x="102353" y="321771"/>
                  </a:lnTo>
                  <a:cubicBezTo>
                    <a:pt x="75207" y="321771"/>
                    <a:pt x="49173" y="310987"/>
                    <a:pt x="29978" y="291792"/>
                  </a:cubicBezTo>
                  <a:cubicBezTo>
                    <a:pt x="10784" y="272598"/>
                    <a:pt x="0" y="246564"/>
                    <a:pt x="0" y="219418"/>
                  </a:cubicBezTo>
                  <a:lnTo>
                    <a:pt x="0" y="102353"/>
                  </a:lnTo>
                  <a:cubicBezTo>
                    <a:pt x="0" y="75207"/>
                    <a:pt x="10784" y="49173"/>
                    <a:pt x="29978" y="29978"/>
                  </a:cubicBezTo>
                  <a:cubicBezTo>
                    <a:pt x="49173" y="10784"/>
                    <a:pt x="75207" y="0"/>
                    <a:pt x="102353" y="0"/>
                  </a:cubicBezTo>
                  <a:close/>
                </a:path>
              </a:pathLst>
            </a:custGeom>
            <a:solidFill>
              <a:srgbClr val="448696"/>
            </a:solidFill>
            <a:ln cap="sq">
              <a:noFill/>
              <a:prstDash val="solid"/>
              <a:miter/>
            </a:ln>
          </p:spPr>
        </p:sp>
        <p:sp>
          <p:nvSpPr>
            <p:cNvPr id="19" name="TextBox 19"/>
            <p:cNvSpPr txBox="1"/>
            <p:nvPr/>
          </p:nvSpPr>
          <p:spPr>
            <a:xfrm>
              <a:off x="0" y="-38100"/>
              <a:ext cx="298823" cy="359871"/>
            </a:xfrm>
            <a:prstGeom prst="rect">
              <a:avLst/>
            </a:prstGeom>
          </p:spPr>
          <p:txBody>
            <a:bodyPr lIns="50800" tIns="50800" rIns="50800" bIns="50800" rtlCol="0" anchor="ctr"/>
            <a:lstStyle/>
            <a:p>
              <a:pPr algn="ctr">
                <a:lnSpc>
                  <a:spcPts val="2659"/>
                </a:lnSpc>
                <a:spcBef>
                  <a:spcPct val="0"/>
                </a:spcBef>
              </a:pPr>
              <a:endParaRPr/>
            </a:p>
          </p:txBody>
        </p:sp>
      </p:grpSp>
      <p:sp>
        <p:nvSpPr>
          <p:cNvPr id="20" name="Freeform 20"/>
          <p:cNvSpPr/>
          <p:nvPr/>
        </p:nvSpPr>
        <p:spPr>
          <a:xfrm>
            <a:off x="1482187" y="5400557"/>
            <a:ext cx="550001" cy="748301"/>
          </a:xfrm>
          <a:custGeom>
            <a:avLst/>
            <a:gdLst/>
            <a:ahLst/>
            <a:cxnLst/>
            <a:rect l="l" t="t" r="r" b="b"/>
            <a:pathLst>
              <a:path w="550001" h="748301">
                <a:moveTo>
                  <a:pt x="0" y="0"/>
                </a:moveTo>
                <a:lnTo>
                  <a:pt x="550001" y="0"/>
                </a:lnTo>
                <a:lnTo>
                  <a:pt x="550001" y="748301"/>
                </a:lnTo>
                <a:lnTo>
                  <a:pt x="0" y="74830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21" name="Freeform 21"/>
          <p:cNvSpPr/>
          <p:nvPr/>
        </p:nvSpPr>
        <p:spPr>
          <a:xfrm>
            <a:off x="1482187" y="7130261"/>
            <a:ext cx="550001" cy="748301"/>
          </a:xfrm>
          <a:custGeom>
            <a:avLst/>
            <a:gdLst/>
            <a:ahLst/>
            <a:cxnLst/>
            <a:rect l="l" t="t" r="r" b="b"/>
            <a:pathLst>
              <a:path w="550001" h="748301">
                <a:moveTo>
                  <a:pt x="0" y="0"/>
                </a:moveTo>
                <a:lnTo>
                  <a:pt x="550001" y="0"/>
                </a:lnTo>
                <a:lnTo>
                  <a:pt x="550001" y="748301"/>
                </a:lnTo>
                <a:lnTo>
                  <a:pt x="0" y="74830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grpSp>
        <p:nvGrpSpPr>
          <p:cNvPr id="22" name="Group 22"/>
          <p:cNvGrpSpPr/>
          <p:nvPr/>
        </p:nvGrpSpPr>
        <p:grpSpPr>
          <a:xfrm>
            <a:off x="1189892" y="8519649"/>
            <a:ext cx="1134592" cy="1221724"/>
            <a:chOff x="0" y="0"/>
            <a:chExt cx="298823" cy="321771"/>
          </a:xfrm>
        </p:grpSpPr>
        <p:sp>
          <p:nvSpPr>
            <p:cNvPr id="23" name="Freeform 23"/>
            <p:cNvSpPr/>
            <p:nvPr/>
          </p:nvSpPr>
          <p:spPr>
            <a:xfrm>
              <a:off x="0" y="0"/>
              <a:ext cx="298823" cy="321771"/>
            </a:xfrm>
            <a:custGeom>
              <a:avLst/>
              <a:gdLst/>
              <a:ahLst/>
              <a:cxnLst/>
              <a:rect l="l" t="t" r="r" b="b"/>
              <a:pathLst>
                <a:path w="298823" h="321771">
                  <a:moveTo>
                    <a:pt x="102353" y="0"/>
                  </a:moveTo>
                  <a:lnTo>
                    <a:pt x="196470" y="0"/>
                  </a:lnTo>
                  <a:cubicBezTo>
                    <a:pt x="223615" y="0"/>
                    <a:pt x="249649" y="10784"/>
                    <a:pt x="268844" y="29978"/>
                  </a:cubicBezTo>
                  <a:cubicBezTo>
                    <a:pt x="288039" y="49173"/>
                    <a:pt x="298823" y="75207"/>
                    <a:pt x="298823" y="102353"/>
                  </a:cubicBezTo>
                  <a:lnTo>
                    <a:pt x="298823" y="219418"/>
                  </a:lnTo>
                  <a:cubicBezTo>
                    <a:pt x="298823" y="246564"/>
                    <a:pt x="288039" y="272598"/>
                    <a:pt x="268844" y="291792"/>
                  </a:cubicBezTo>
                  <a:cubicBezTo>
                    <a:pt x="249649" y="310987"/>
                    <a:pt x="223615" y="321771"/>
                    <a:pt x="196470" y="321771"/>
                  </a:cubicBezTo>
                  <a:lnTo>
                    <a:pt x="102353" y="321771"/>
                  </a:lnTo>
                  <a:cubicBezTo>
                    <a:pt x="75207" y="321771"/>
                    <a:pt x="49173" y="310987"/>
                    <a:pt x="29978" y="291792"/>
                  </a:cubicBezTo>
                  <a:cubicBezTo>
                    <a:pt x="10784" y="272598"/>
                    <a:pt x="0" y="246564"/>
                    <a:pt x="0" y="219418"/>
                  </a:cubicBezTo>
                  <a:lnTo>
                    <a:pt x="0" y="102353"/>
                  </a:lnTo>
                  <a:cubicBezTo>
                    <a:pt x="0" y="75207"/>
                    <a:pt x="10784" y="49173"/>
                    <a:pt x="29978" y="29978"/>
                  </a:cubicBezTo>
                  <a:cubicBezTo>
                    <a:pt x="49173" y="10784"/>
                    <a:pt x="75207" y="0"/>
                    <a:pt x="102353" y="0"/>
                  </a:cubicBezTo>
                  <a:close/>
                </a:path>
              </a:pathLst>
            </a:custGeom>
            <a:solidFill>
              <a:srgbClr val="448696"/>
            </a:solidFill>
            <a:ln cap="sq">
              <a:noFill/>
              <a:prstDash val="solid"/>
              <a:miter/>
            </a:ln>
          </p:spPr>
        </p:sp>
        <p:sp>
          <p:nvSpPr>
            <p:cNvPr id="24" name="TextBox 24"/>
            <p:cNvSpPr txBox="1"/>
            <p:nvPr/>
          </p:nvSpPr>
          <p:spPr>
            <a:xfrm>
              <a:off x="0" y="-38100"/>
              <a:ext cx="298823" cy="359871"/>
            </a:xfrm>
            <a:prstGeom prst="rect">
              <a:avLst/>
            </a:prstGeom>
          </p:spPr>
          <p:txBody>
            <a:bodyPr lIns="50800" tIns="50800" rIns="50800" bIns="50800" rtlCol="0" anchor="ctr"/>
            <a:lstStyle/>
            <a:p>
              <a:pPr algn="ctr">
                <a:lnSpc>
                  <a:spcPts val="2659"/>
                </a:lnSpc>
                <a:spcBef>
                  <a:spcPct val="0"/>
                </a:spcBef>
              </a:pPr>
              <a:endParaRPr/>
            </a:p>
          </p:txBody>
        </p:sp>
      </p:grpSp>
      <p:sp>
        <p:nvSpPr>
          <p:cNvPr id="25" name="Freeform 25"/>
          <p:cNvSpPr/>
          <p:nvPr/>
        </p:nvSpPr>
        <p:spPr>
          <a:xfrm>
            <a:off x="1482187" y="8756360"/>
            <a:ext cx="550001" cy="748301"/>
          </a:xfrm>
          <a:custGeom>
            <a:avLst/>
            <a:gdLst/>
            <a:ahLst/>
            <a:cxnLst/>
            <a:rect l="l" t="t" r="r" b="b"/>
            <a:pathLst>
              <a:path w="550001" h="748301">
                <a:moveTo>
                  <a:pt x="0" y="0"/>
                </a:moveTo>
                <a:lnTo>
                  <a:pt x="550001" y="0"/>
                </a:lnTo>
                <a:lnTo>
                  <a:pt x="550001" y="748301"/>
                </a:lnTo>
                <a:lnTo>
                  <a:pt x="0" y="74830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26" name="TextBox 26"/>
          <p:cNvSpPr txBox="1"/>
          <p:nvPr/>
        </p:nvSpPr>
        <p:spPr>
          <a:xfrm>
            <a:off x="2555451" y="8893338"/>
            <a:ext cx="7149765" cy="1398270"/>
          </a:xfrm>
          <a:prstGeom prst="rect">
            <a:avLst/>
          </a:prstGeom>
        </p:spPr>
        <p:txBody>
          <a:bodyPr lIns="0" tIns="0" rIns="0" bIns="0" rtlCol="0" anchor="t">
            <a:spAutoFit/>
          </a:bodyPr>
          <a:lstStyle/>
          <a:p>
            <a:pPr algn="l">
              <a:lnSpc>
                <a:spcPts val="3689"/>
              </a:lnSpc>
            </a:pPr>
            <a:r>
              <a:rPr lang="en-US" sz="2999">
                <a:solidFill>
                  <a:srgbClr val="000000"/>
                </a:solidFill>
                <a:latin typeface="Inter"/>
                <a:ea typeface="Inter"/>
                <a:cs typeface="Inter"/>
                <a:sym typeface="Inter"/>
              </a:rPr>
              <a:t>Balancing tradition and innovation</a:t>
            </a:r>
          </a:p>
          <a:p>
            <a:pPr algn="l">
              <a:lnSpc>
                <a:spcPts val="3689"/>
              </a:lnSpc>
            </a:pPr>
            <a:endParaRPr lang="en-US" sz="2999">
              <a:solidFill>
                <a:srgbClr val="000000"/>
              </a:solidFill>
              <a:latin typeface="Inter"/>
              <a:ea typeface="Inter"/>
              <a:cs typeface="Inter"/>
              <a:sym typeface="Inter"/>
            </a:endParaRPr>
          </a:p>
          <a:p>
            <a:pPr algn="l">
              <a:lnSpc>
                <a:spcPts val="3689"/>
              </a:lnSpc>
            </a:pPr>
            <a:endParaRPr lang="en-US" sz="2999">
              <a:solidFill>
                <a:srgbClr val="000000"/>
              </a:solidFill>
              <a:latin typeface="Inter"/>
              <a:ea typeface="Inter"/>
              <a:cs typeface="Inter"/>
              <a:sym typeface="Inter"/>
            </a:endParaRPr>
          </a:p>
        </p:txBody>
      </p:sp>
      <p:sp>
        <p:nvSpPr>
          <p:cNvPr id="27" name="TextBox 27"/>
          <p:cNvSpPr txBox="1"/>
          <p:nvPr/>
        </p:nvSpPr>
        <p:spPr>
          <a:xfrm>
            <a:off x="10716845" y="529002"/>
            <a:ext cx="7571155" cy="2407582"/>
          </a:xfrm>
          <a:prstGeom prst="rect">
            <a:avLst/>
          </a:prstGeom>
        </p:spPr>
        <p:txBody>
          <a:bodyPr lIns="0" tIns="0" rIns="0" bIns="0" rtlCol="0" anchor="t">
            <a:spAutoFit/>
          </a:bodyPr>
          <a:lstStyle/>
          <a:p>
            <a:pPr algn="l">
              <a:lnSpc>
                <a:spcPts val="3499"/>
              </a:lnSpc>
              <a:spcBef>
                <a:spcPct val="0"/>
              </a:spcBef>
            </a:pPr>
            <a:r>
              <a:rPr lang="en-US" sz="2499" b="1" dirty="0">
                <a:solidFill>
                  <a:srgbClr val="000000"/>
                </a:solidFill>
                <a:latin typeface="HK Grotesk Medium"/>
                <a:ea typeface="HK Grotesk Medium"/>
                <a:cs typeface="HK Grotesk Medium"/>
                <a:sym typeface="HK Grotesk Medium"/>
              </a:rPr>
              <a:t>One of the core questions I constantly ask myself is:</a:t>
            </a:r>
          </a:p>
          <a:p>
            <a:pPr algn="l">
              <a:lnSpc>
                <a:spcPts val="3499"/>
              </a:lnSpc>
              <a:spcBef>
                <a:spcPct val="0"/>
              </a:spcBef>
            </a:pPr>
            <a:r>
              <a:rPr lang="en-US" sz="2499" b="1" dirty="0">
                <a:solidFill>
                  <a:srgbClr val="000000"/>
                </a:solidFill>
                <a:latin typeface="HK Grotesk Medium"/>
                <a:ea typeface="HK Grotesk Medium"/>
                <a:cs typeface="HK Grotesk Medium"/>
                <a:sym typeface="HK Grotesk Medium"/>
              </a:rPr>
              <a:t> </a:t>
            </a:r>
            <a:r>
              <a:rPr lang="en-US" sz="2499" b="1" dirty="0">
                <a:solidFill>
                  <a:srgbClr val="000000"/>
                </a:solidFill>
                <a:ea typeface="HK Grotesk Medium"/>
                <a:cs typeface="HK Grotesk Medium"/>
                <a:sym typeface="HK Grotesk Medium"/>
              </a:rPr>
              <a:t>“</a:t>
            </a:r>
            <a:r>
              <a:rPr lang="en-US" sz="2499" b="1" i="1" dirty="0">
                <a:solidFill>
                  <a:srgbClr val="000000"/>
                </a:solidFill>
                <a:ea typeface="HK Grotesk Medium Italics"/>
                <a:cs typeface="HK Grotesk Medium Italics"/>
                <a:sym typeface="HK Grotesk Medium Italics"/>
              </a:rPr>
              <a:t>What kind of citizens are we educating through these pages</a:t>
            </a:r>
            <a:r>
              <a:rPr lang="en-US" sz="2499" b="1" dirty="0">
                <a:solidFill>
                  <a:srgbClr val="000000"/>
                </a:solidFill>
                <a:ea typeface="HK Grotesk Medium"/>
                <a:cs typeface="HK Grotesk Medium"/>
                <a:sym typeface="HK Grotesk Medium"/>
              </a:rPr>
              <a:t>?”</a:t>
            </a:r>
          </a:p>
          <a:p>
            <a:pPr algn="l">
              <a:lnSpc>
                <a:spcPts val="1400"/>
              </a:lnSpc>
              <a:spcBef>
                <a:spcPct val="0"/>
              </a:spcBef>
            </a:pPr>
            <a:endParaRPr lang="en-US" sz="2499" b="1" dirty="0">
              <a:solidFill>
                <a:srgbClr val="000000"/>
              </a:solidFill>
              <a:latin typeface="HK Grotesk Medium"/>
              <a:ea typeface="HK Grotesk Medium"/>
              <a:cs typeface="HK Grotesk Medium"/>
              <a:sym typeface="HK Grotesk Medium"/>
            </a:endParaRPr>
          </a:p>
          <a:p>
            <a:pPr algn="l">
              <a:lnSpc>
                <a:spcPts val="3499"/>
              </a:lnSpc>
              <a:spcBef>
                <a:spcPct val="0"/>
              </a:spcBef>
            </a:pPr>
            <a:r>
              <a:rPr lang="en-US" sz="2499" b="1" dirty="0">
                <a:solidFill>
                  <a:srgbClr val="000000"/>
                </a:solidFill>
                <a:latin typeface="HK Grotesk Medium"/>
                <a:ea typeface="HK Grotesk Medium"/>
                <a:cs typeface="HK Grotesk Medium"/>
                <a:sym typeface="HK Grotesk Medium"/>
              </a:rPr>
              <a:t>And this connects directly to the values of democracy, pluralism, and critical thinking.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448696"/>
        </a:solidFill>
        <a:effectLst/>
      </p:bgPr>
    </p:bg>
    <p:spTree>
      <p:nvGrpSpPr>
        <p:cNvPr id="1" name=""/>
        <p:cNvGrpSpPr/>
        <p:nvPr/>
      </p:nvGrpSpPr>
      <p:grpSpPr>
        <a:xfrm>
          <a:off x="0" y="0"/>
          <a:ext cx="0" cy="0"/>
          <a:chOff x="0" y="0"/>
          <a:chExt cx="0" cy="0"/>
        </a:xfrm>
      </p:grpSpPr>
      <p:grpSp>
        <p:nvGrpSpPr>
          <p:cNvPr id="2" name="Group 2"/>
          <p:cNvGrpSpPr/>
          <p:nvPr/>
        </p:nvGrpSpPr>
        <p:grpSpPr>
          <a:xfrm>
            <a:off x="1184062" y="3390597"/>
            <a:ext cx="9548254" cy="2079119"/>
            <a:chOff x="0" y="0"/>
            <a:chExt cx="2910827" cy="633828"/>
          </a:xfrm>
        </p:grpSpPr>
        <p:sp>
          <p:nvSpPr>
            <p:cNvPr id="3" name="Freeform 3"/>
            <p:cNvSpPr/>
            <p:nvPr/>
          </p:nvSpPr>
          <p:spPr>
            <a:xfrm>
              <a:off x="0" y="0"/>
              <a:ext cx="2910827" cy="633828"/>
            </a:xfrm>
            <a:custGeom>
              <a:avLst/>
              <a:gdLst/>
              <a:ahLst/>
              <a:cxnLst/>
              <a:rect l="l" t="t" r="r" b="b"/>
              <a:pathLst>
                <a:path w="2910827" h="633828">
                  <a:moveTo>
                    <a:pt x="12162" y="0"/>
                  </a:moveTo>
                  <a:lnTo>
                    <a:pt x="2898664" y="0"/>
                  </a:lnTo>
                  <a:cubicBezTo>
                    <a:pt x="2905381" y="0"/>
                    <a:pt x="2910827" y="5445"/>
                    <a:pt x="2910827" y="12162"/>
                  </a:cubicBezTo>
                  <a:lnTo>
                    <a:pt x="2910827" y="621666"/>
                  </a:lnTo>
                  <a:cubicBezTo>
                    <a:pt x="2910827" y="624892"/>
                    <a:pt x="2909545" y="627985"/>
                    <a:pt x="2907264" y="630266"/>
                  </a:cubicBezTo>
                  <a:cubicBezTo>
                    <a:pt x="2904984" y="632547"/>
                    <a:pt x="2901890" y="633828"/>
                    <a:pt x="2898664" y="633828"/>
                  </a:cubicBezTo>
                  <a:lnTo>
                    <a:pt x="12162" y="633828"/>
                  </a:lnTo>
                  <a:cubicBezTo>
                    <a:pt x="5445" y="633828"/>
                    <a:pt x="0" y="628383"/>
                    <a:pt x="0" y="621666"/>
                  </a:cubicBezTo>
                  <a:lnTo>
                    <a:pt x="0" y="12162"/>
                  </a:lnTo>
                  <a:cubicBezTo>
                    <a:pt x="0" y="5445"/>
                    <a:pt x="5445" y="0"/>
                    <a:pt x="12162" y="0"/>
                  </a:cubicBezTo>
                  <a:close/>
                </a:path>
              </a:pathLst>
            </a:custGeom>
            <a:solidFill>
              <a:srgbClr val="FDFCF5"/>
            </a:solidFill>
            <a:ln cap="sq">
              <a:noFill/>
              <a:prstDash val="solid"/>
              <a:miter/>
            </a:ln>
          </p:spPr>
        </p:sp>
        <p:sp>
          <p:nvSpPr>
            <p:cNvPr id="4" name="TextBox 4"/>
            <p:cNvSpPr txBox="1"/>
            <p:nvPr/>
          </p:nvSpPr>
          <p:spPr>
            <a:xfrm>
              <a:off x="0" y="-38100"/>
              <a:ext cx="2910827" cy="671928"/>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184062" y="5688790"/>
            <a:ext cx="9548254" cy="2079119"/>
            <a:chOff x="0" y="0"/>
            <a:chExt cx="2910827" cy="633828"/>
          </a:xfrm>
        </p:grpSpPr>
        <p:sp>
          <p:nvSpPr>
            <p:cNvPr id="6" name="Freeform 6"/>
            <p:cNvSpPr/>
            <p:nvPr/>
          </p:nvSpPr>
          <p:spPr>
            <a:xfrm>
              <a:off x="0" y="0"/>
              <a:ext cx="2910827" cy="633828"/>
            </a:xfrm>
            <a:custGeom>
              <a:avLst/>
              <a:gdLst/>
              <a:ahLst/>
              <a:cxnLst/>
              <a:rect l="l" t="t" r="r" b="b"/>
              <a:pathLst>
                <a:path w="2910827" h="633828">
                  <a:moveTo>
                    <a:pt x="12162" y="0"/>
                  </a:moveTo>
                  <a:lnTo>
                    <a:pt x="2898664" y="0"/>
                  </a:lnTo>
                  <a:cubicBezTo>
                    <a:pt x="2905381" y="0"/>
                    <a:pt x="2910827" y="5445"/>
                    <a:pt x="2910827" y="12162"/>
                  </a:cubicBezTo>
                  <a:lnTo>
                    <a:pt x="2910827" y="621666"/>
                  </a:lnTo>
                  <a:cubicBezTo>
                    <a:pt x="2910827" y="624892"/>
                    <a:pt x="2909545" y="627985"/>
                    <a:pt x="2907264" y="630266"/>
                  </a:cubicBezTo>
                  <a:cubicBezTo>
                    <a:pt x="2904984" y="632547"/>
                    <a:pt x="2901890" y="633828"/>
                    <a:pt x="2898664" y="633828"/>
                  </a:cubicBezTo>
                  <a:lnTo>
                    <a:pt x="12162" y="633828"/>
                  </a:lnTo>
                  <a:cubicBezTo>
                    <a:pt x="5445" y="633828"/>
                    <a:pt x="0" y="628383"/>
                    <a:pt x="0" y="621666"/>
                  </a:cubicBezTo>
                  <a:lnTo>
                    <a:pt x="0" y="12162"/>
                  </a:lnTo>
                  <a:cubicBezTo>
                    <a:pt x="0" y="5445"/>
                    <a:pt x="5445" y="0"/>
                    <a:pt x="12162" y="0"/>
                  </a:cubicBezTo>
                  <a:close/>
                </a:path>
              </a:pathLst>
            </a:custGeom>
            <a:solidFill>
              <a:srgbClr val="FDFCF5"/>
            </a:solidFill>
            <a:ln cap="sq">
              <a:noFill/>
              <a:prstDash val="solid"/>
              <a:miter/>
            </a:ln>
          </p:spPr>
        </p:sp>
        <p:sp>
          <p:nvSpPr>
            <p:cNvPr id="7" name="TextBox 7"/>
            <p:cNvSpPr txBox="1"/>
            <p:nvPr/>
          </p:nvSpPr>
          <p:spPr>
            <a:xfrm>
              <a:off x="0" y="-38100"/>
              <a:ext cx="2910827" cy="671928"/>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184062" y="7983479"/>
            <a:ext cx="9548254" cy="2079119"/>
            <a:chOff x="0" y="0"/>
            <a:chExt cx="2910827" cy="633828"/>
          </a:xfrm>
        </p:grpSpPr>
        <p:sp>
          <p:nvSpPr>
            <p:cNvPr id="9" name="Freeform 9"/>
            <p:cNvSpPr/>
            <p:nvPr/>
          </p:nvSpPr>
          <p:spPr>
            <a:xfrm>
              <a:off x="0" y="0"/>
              <a:ext cx="2910827" cy="633828"/>
            </a:xfrm>
            <a:custGeom>
              <a:avLst/>
              <a:gdLst/>
              <a:ahLst/>
              <a:cxnLst/>
              <a:rect l="l" t="t" r="r" b="b"/>
              <a:pathLst>
                <a:path w="2910827" h="633828">
                  <a:moveTo>
                    <a:pt x="12162" y="0"/>
                  </a:moveTo>
                  <a:lnTo>
                    <a:pt x="2898664" y="0"/>
                  </a:lnTo>
                  <a:cubicBezTo>
                    <a:pt x="2905381" y="0"/>
                    <a:pt x="2910827" y="5445"/>
                    <a:pt x="2910827" y="12162"/>
                  </a:cubicBezTo>
                  <a:lnTo>
                    <a:pt x="2910827" y="621666"/>
                  </a:lnTo>
                  <a:cubicBezTo>
                    <a:pt x="2910827" y="624892"/>
                    <a:pt x="2909545" y="627985"/>
                    <a:pt x="2907264" y="630266"/>
                  </a:cubicBezTo>
                  <a:cubicBezTo>
                    <a:pt x="2904984" y="632547"/>
                    <a:pt x="2901890" y="633828"/>
                    <a:pt x="2898664" y="633828"/>
                  </a:cubicBezTo>
                  <a:lnTo>
                    <a:pt x="12162" y="633828"/>
                  </a:lnTo>
                  <a:cubicBezTo>
                    <a:pt x="5445" y="633828"/>
                    <a:pt x="0" y="628383"/>
                    <a:pt x="0" y="621666"/>
                  </a:cubicBezTo>
                  <a:lnTo>
                    <a:pt x="0" y="12162"/>
                  </a:lnTo>
                  <a:cubicBezTo>
                    <a:pt x="0" y="5445"/>
                    <a:pt x="5445" y="0"/>
                    <a:pt x="12162" y="0"/>
                  </a:cubicBezTo>
                  <a:close/>
                </a:path>
              </a:pathLst>
            </a:custGeom>
            <a:solidFill>
              <a:srgbClr val="FDFCF5"/>
            </a:solidFill>
            <a:ln cap="sq">
              <a:noFill/>
              <a:prstDash val="solid"/>
              <a:miter/>
            </a:ln>
          </p:spPr>
        </p:sp>
        <p:sp>
          <p:nvSpPr>
            <p:cNvPr id="10" name="TextBox 10"/>
            <p:cNvSpPr txBox="1"/>
            <p:nvPr/>
          </p:nvSpPr>
          <p:spPr>
            <a:xfrm>
              <a:off x="0" y="-38100"/>
              <a:ext cx="2910827" cy="671928"/>
            </a:xfrm>
            <a:prstGeom prst="rect">
              <a:avLst/>
            </a:prstGeom>
          </p:spPr>
          <p:txBody>
            <a:bodyPr lIns="50800" tIns="50800" rIns="50800" bIns="50800" rtlCol="0" anchor="ctr"/>
            <a:lstStyle/>
            <a:p>
              <a:pPr algn="ctr">
                <a:lnSpc>
                  <a:spcPts val="2659"/>
                </a:lnSpc>
              </a:pPr>
              <a:endParaRPr/>
            </a:p>
          </p:txBody>
        </p:sp>
      </p:grpSp>
      <p:sp>
        <p:nvSpPr>
          <p:cNvPr id="11" name="Freeform 11"/>
          <p:cNvSpPr/>
          <p:nvPr/>
        </p:nvSpPr>
        <p:spPr>
          <a:xfrm>
            <a:off x="11769819" y="1147211"/>
            <a:ext cx="6353621" cy="7992578"/>
          </a:xfrm>
          <a:custGeom>
            <a:avLst/>
            <a:gdLst/>
            <a:ahLst/>
            <a:cxnLst/>
            <a:rect l="l" t="t" r="r" b="b"/>
            <a:pathLst>
              <a:path w="6353621" h="7992578">
                <a:moveTo>
                  <a:pt x="0" y="0"/>
                </a:moveTo>
                <a:lnTo>
                  <a:pt x="6353621" y="0"/>
                </a:lnTo>
                <a:lnTo>
                  <a:pt x="6353621" y="7992578"/>
                </a:lnTo>
                <a:lnTo>
                  <a:pt x="0" y="7992578"/>
                </a:lnTo>
                <a:lnTo>
                  <a:pt x="0" y="0"/>
                </a:lnTo>
                <a:close/>
              </a:path>
            </a:pathLst>
          </a:custGeom>
          <a:blipFill>
            <a:blip r:embed="rId2"/>
            <a:stretch>
              <a:fillRect/>
            </a:stretch>
          </a:blipFill>
        </p:spPr>
      </p:sp>
      <p:sp>
        <p:nvSpPr>
          <p:cNvPr id="12" name="TextBox 12"/>
          <p:cNvSpPr txBox="1"/>
          <p:nvPr/>
        </p:nvSpPr>
        <p:spPr>
          <a:xfrm>
            <a:off x="370420" y="362444"/>
            <a:ext cx="10974113" cy="1825637"/>
          </a:xfrm>
          <a:prstGeom prst="rect">
            <a:avLst/>
          </a:prstGeom>
        </p:spPr>
        <p:txBody>
          <a:bodyPr lIns="0" tIns="0" rIns="0" bIns="0" rtlCol="0" anchor="t">
            <a:spAutoFit/>
          </a:bodyPr>
          <a:lstStyle/>
          <a:p>
            <a:pPr algn="ctr">
              <a:lnSpc>
                <a:spcPts val="7000"/>
              </a:lnSpc>
            </a:pPr>
            <a:r>
              <a:rPr lang="en-US" sz="7000">
                <a:solidFill>
                  <a:srgbClr val="FDFCF5"/>
                </a:solidFill>
                <a:latin typeface="HK Grotesk"/>
                <a:ea typeface="HK Grotesk"/>
                <a:cs typeface="HK Grotesk"/>
                <a:sym typeface="HK Grotesk"/>
              </a:rPr>
              <a:t>How the Format and Use of Textbooks Are Changing</a:t>
            </a:r>
          </a:p>
        </p:txBody>
      </p:sp>
      <p:sp>
        <p:nvSpPr>
          <p:cNvPr id="13" name="TextBox 13"/>
          <p:cNvSpPr txBox="1"/>
          <p:nvPr/>
        </p:nvSpPr>
        <p:spPr>
          <a:xfrm>
            <a:off x="1184062" y="2749246"/>
            <a:ext cx="7197938" cy="432683"/>
          </a:xfrm>
          <a:prstGeom prst="rect">
            <a:avLst/>
          </a:prstGeom>
        </p:spPr>
        <p:txBody>
          <a:bodyPr wrap="square" lIns="0" tIns="0" rIns="0" bIns="0" rtlCol="0" anchor="t">
            <a:spAutoFit/>
          </a:bodyPr>
          <a:lstStyle/>
          <a:p>
            <a:pPr algn="ctr">
              <a:lnSpc>
                <a:spcPts val="3499"/>
              </a:lnSpc>
              <a:spcBef>
                <a:spcPct val="0"/>
              </a:spcBef>
            </a:pPr>
            <a:r>
              <a:rPr lang="en-US" sz="2499" b="1" dirty="0">
                <a:solidFill>
                  <a:srgbClr val="000000"/>
                </a:solidFill>
                <a:latin typeface="HK Grotesk Medium"/>
                <a:ea typeface="HK Grotesk Medium"/>
                <a:cs typeface="HK Grotesk Medium"/>
                <a:sym typeface="HK Grotesk Medium"/>
              </a:rPr>
              <a:t>The 21st century has forced textbooks to evolve:</a:t>
            </a:r>
          </a:p>
        </p:txBody>
      </p:sp>
      <p:sp>
        <p:nvSpPr>
          <p:cNvPr id="14" name="TextBox 14"/>
          <p:cNvSpPr txBox="1"/>
          <p:nvPr/>
        </p:nvSpPr>
        <p:spPr>
          <a:xfrm>
            <a:off x="1335130" y="3607513"/>
            <a:ext cx="9246118" cy="1597660"/>
          </a:xfrm>
          <a:prstGeom prst="rect">
            <a:avLst/>
          </a:prstGeom>
        </p:spPr>
        <p:txBody>
          <a:bodyPr lIns="0" tIns="0" rIns="0" bIns="0" rtlCol="0" anchor="t">
            <a:spAutoFit/>
          </a:bodyPr>
          <a:lstStyle/>
          <a:p>
            <a:pPr algn="l">
              <a:lnSpc>
                <a:spcPts val="3499"/>
              </a:lnSpc>
            </a:pPr>
            <a:r>
              <a:rPr lang="en-US" sz="2499" b="1">
                <a:solidFill>
                  <a:srgbClr val="000000"/>
                </a:solidFill>
                <a:latin typeface="HK Grotesk Bold"/>
                <a:ea typeface="HK Grotesk Bold"/>
                <a:cs typeface="HK Grotesk Bold"/>
                <a:sym typeface="HK Grotesk Bold"/>
              </a:rPr>
              <a:t>1.From monologue to dialogue</a:t>
            </a:r>
          </a:p>
          <a:p>
            <a:pPr algn="l">
              <a:lnSpc>
                <a:spcPts val="3079"/>
              </a:lnSpc>
              <a:spcBef>
                <a:spcPct val="0"/>
              </a:spcBef>
            </a:pPr>
            <a:r>
              <a:rPr lang="en-US" sz="2199">
                <a:solidFill>
                  <a:srgbClr val="000000"/>
                </a:solidFill>
                <a:latin typeface="HK Grotesk"/>
                <a:ea typeface="HK Grotesk"/>
                <a:cs typeface="HK Grotesk"/>
                <a:sym typeface="HK Grotesk"/>
              </a:rPr>
              <a:t>New textbooks increasingly include source materials, critical thinking questions, and comparative perspectives. They invite the learner to engage, not just memorize.</a:t>
            </a:r>
          </a:p>
        </p:txBody>
      </p:sp>
      <p:sp>
        <p:nvSpPr>
          <p:cNvPr id="15" name="TextBox 15"/>
          <p:cNvSpPr txBox="1"/>
          <p:nvPr/>
        </p:nvSpPr>
        <p:spPr>
          <a:xfrm>
            <a:off x="1335130" y="5907865"/>
            <a:ext cx="9246118" cy="1988185"/>
          </a:xfrm>
          <a:prstGeom prst="rect">
            <a:avLst/>
          </a:prstGeom>
        </p:spPr>
        <p:txBody>
          <a:bodyPr lIns="0" tIns="0" rIns="0" bIns="0" rtlCol="0" anchor="t">
            <a:spAutoFit/>
          </a:bodyPr>
          <a:lstStyle/>
          <a:p>
            <a:pPr algn="l">
              <a:lnSpc>
                <a:spcPts val="3499"/>
              </a:lnSpc>
              <a:spcBef>
                <a:spcPct val="0"/>
              </a:spcBef>
            </a:pPr>
            <a:r>
              <a:rPr lang="en-US" sz="2499" b="1">
                <a:solidFill>
                  <a:srgbClr val="000000"/>
                </a:solidFill>
                <a:latin typeface="HK Grotesk Bold"/>
                <a:ea typeface="HK Grotesk Bold"/>
                <a:cs typeface="HK Grotesk Bold"/>
                <a:sym typeface="HK Grotesk Bold"/>
              </a:rPr>
              <a:t>2.From paper to platform</a:t>
            </a:r>
          </a:p>
          <a:p>
            <a:pPr algn="l">
              <a:lnSpc>
                <a:spcPts val="3079"/>
              </a:lnSpc>
              <a:spcBef>
                <a:spcPct val="0"/>
              </a:spcBef>
            </a:pPr>
            <a:r>
              <a:rPr lang="en-US" sz="2199">
                <a:solidFill>
                  <a:srgbClr val="000000"/>
                </a:solidFill>
                <a:latin typeface="HK Grotesk"/>
                <a:ea typeface="HK Grotesk"/>
                <a:cs typeface="HK Grotesk"/>
                <a:sym typeface="HK Grotesk"/>
              </a:rPr>
              <a:t>Digital textbooks and platforms allow for: Multimedia integration (videos, maps, simulations), Interactive timelines, Personalised learning ...</a:t>
            </a:r>
          </a:p>
          <a:p>
            <a:pPr algn="l">
              <a:lnSpc>
                <a:spcPts val="3079"/>
              </a:lnSpc>
              <a:spcBef>
                <a:spcPct val="0"/>
              </a:spcBef>
            </a:pPr>
            <a:r>
              <a:rPr lang="en-US" sz="2199">
                <a:solidFill>
                  <a:srgbClr val="000000"/>
                </a:solidFill>
                <a:latin typeface="HK Grotesk"/>
                <a:ea typeface="HK Grotesk"/>
                <a:cs typeface="HK Grotesk"/>
                <a:sym typeface="HK Grotesk"/>
              </a:rPr>
              <a:t>But this also raises questions of access and equity.</a:t>
            </a:r>
          </a:p>
          <a:p>
            <a:pPr algn="l">
              <a:lnSpc>
                <a:spcPts val="3079"/>
              </a:lnSpc>
              <a:spcBef>
                <a:spcPct val="0"/>
              </a:spcBef>
            </a:pPr>
            <a:endParaRPr lang="en-US" sz="2199">
              <a:solidFill>
                <a:srgbClr val="000000"/>
              </a:solidFill>
              <a:latin typeface="HK Grotesk"/>
              <a:ea typeface="HK Grotesk"/>
              <a:cs typeface="HK Grotesk"/>
              <a:sym typeface="HK Grotesk"/>
            </a:endParaRPr>
          </a:p>
        </p:txBody>
      </p:sp>
      <p:sp>
        <p:nvSpPr>
          <p:cNvPr id="16" name="TextBox 16"/>
          <p:cNvSpPr txBox="1"/>
          <p:nvPr/>
        </p:nvSpPr>
        <p:spPr>
          <a:xfrm>
            <a:off x="1335130" y="8067501"/>
            <a:ext cx="9246118" cy="1988185"/>
          </a:xfrm>
          <a:prstGeom prst="rect">
            <a:avLst/>
          </a:prstGeom>
        </p:spPr>
        <p:txBody>
          <a:bodyPr lIns="0" tIns="0" rIns="0" bIns="0" rtlCol="0" anchor="t">
            <a:spAutoFit/>
          </a:bodyPr>
          <a:lstStyle/>
          <a:p>
            <a:pPr algn="l">
              <a:lnSpc>
                <a:spcPts val="3499"/>
              </a:lnSpc>
              <a:spcBef>
                <a:spcPct val="0"/>
              </a:spcBef>
            </a:pPr>
            <a:r>
              <a:rPr lang="en-US" sz="2499" b="1">
                <a:solidFill>
                  <a:srgbClr val="000000"/>
                </a:solidFill>
                <a:latin typeface="HK Grotesk Bold"/>
                <a:ea typeface="HK Grotesk Bold"/>
                <a:cs typeface="HK Grotesk Bold"/>
                <a:sym typeface="HK Grotesk Bold"/>
              </a:rPr>
              <a:t>3.From national to transnational</a:t>
            </a:r>
          </a:p>
          <a:p>
            <a:pPr algn="l">
              <a:lnSpc>
                <a:spcPts val="3079"/>
              </a:lnSpc>
              <a:spcBef>
                <a:spcPct val="0"/>
              </a:spcBef>
            </a:pPr>
            <a:r>
              <a:rPr lang="en-US" sz="2199">
                <a:solidFill>
                  <a:srgbClr val="000000"/>
                </a:solidFill>
                <a:latin typeface="HK Grotesk"/>
                <a:ea typeface="HK Grotesk"/>
                <a:cs typeface="HK Grotesk"/>
                <a:sym typeface="HK Grotesk"/>
              </a:rPr>
              <a:t>Projects like EuroClio’s “Learning History That Is Not History Yet” or Joint History Project show that history education can transcend national narratives and offer multi-perspective approaches.</a:t>
            </a:r>
          </a:p>
          <a:p>
            <a:pPr algn="l">
              <a:lnSpc>
                <a:spcPts val="3079"/>
              </a:lnSpc>
              <a:spcBef>
                <a:spcPct val="0"/>
              </a:spcBef>
            </a:pPr>
            <a:endParaRPr lang="en-US" sz="2199">
              <a:solidFill>
                <a:srgbClr val="000000"/>
              </a:solidFill>
              <a:latin typeface="HK Grotesk"/>
              <a:ea typeface="HK Grotesk"/>
              <a:cs typeface="HK Grotesk"/>
              <a:sym typeface="HK Grotesk"/>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448696"/>
        </a:solidFill>
        <a:effectLst/>
      </p:bgPr>
    </p:bg>
    <p:spTree>
      <p:nvGrpSpPr>
        <p:cNvPr id="1" name=""/>
        <p:cNvGrpSpPr/>
        <p:nvPr/>
      </p:nvGrpSpPr>
      <p:grpSpPr>
        <a:xfrm>
          <a:off x="0" y="0"/>
          <a:ext cx="0" cy="0"/>
          <a:chOff x="0" y="0"/>
          <a:chExt cx="0" cy="0"/>
        </a:xfrm>
      </p:grpSpPr>
      <p:grpSp>
        <p:nvGrpSpPr>
          <p:cNvPr id="2" name="Group 2"/>
          <p:cNvGrpSpPr/>
          <p:nvPr/>
        </p:nvGrpSpPr>
        <p:grpSpPr>
          <a:xfrm>
            <a:off x="1184062" y="3390597"/>
            <a:ext cx="9548254" cy="2079119"/>
            <a:chOff x="0" y="0"/>
            <a:chExt cx="2910827" cy="633828"/>
          </a:xfrm>
        </p:grpSpPr>
        <p:sp>
          <p:nvSpPr>
            <p:cNvPr id="3" name="Freeform 3"/>
            <p:cNvSpPr/>
            <p:nvPr/>
          </p:nvSpPr>
          <p:spPr>
            <a:xfrm>
              <a:off x="0" y="0"/>
              <a:ext cx="2910827" cy="633828"/>
            </a:xfrm>
            <a:custGeom>
              <a:avLst/>
              <a:gdLst/>
              <a:ahLst/>
              <a:cxnLst/>
              <a:rect l="l" t="t" r="r" b="b"/>
              <a:pathLst>
                <a:path w="2910827" h="633828">
                  <a:moveTo>
                    <a:pt x="12162" y="0"/>
                  </a:moveTo>
                  <a:lnTo>
                    <a:pt x="2898664" y="0"/>
                  </a:lnTo>
                  <a:cubicBezTo>
                    <a:pt x="2905381" y="0"/>
                    <a:pt x="2910827" y="5445"/>
                    <a:pt x="2910827" y="12162"/>
                  </a:cubicBezTo>
                  <a:lnTo>
                    <a:pt x="2910827" y="621666"/>
                  </a:lnTo>
                  <a:cubicBezTo>
                    <a:pt x="2910827" y="624892"/>
                    <a:pt x="2909545" y="627985"/>
                    <a:pt x="2907264" y="630266"/>
                  </a:cubicBezTo>
                  <a:cubicBezTo>
                    <a:pt x="2904984" y="632547"/>
                    <a:pt x="2901890" y="633828"/>
                    <a:pt x="2898664" y="633828"/>
                  </a:cubicBezTo>
                  <a:lnTo>
                    <a:pt x="12162" y="633828"/>
                  </a:lnTo>
                  <a:cubicBezTo>
                    <a:pt x="5445" y="633828"/>
                    <a:pt x="0" y="628383"/>
                    <a:pt x="0" y="621666"/>
                  </a:cubicBezTo>
                  <a:lnTo>
                    <a:pt x="0" y="12162"/>
                  </a:lnTo>
                  <a:cubicBezTo>
                    <a:pt x="0" y="5445"/>
                    <a:pt x="5445" y="0"/>
                    <a:pt x="12162" y="0"/>
                  </a:cubicBezTo>
                  <a:close/>
                </a:path>
              </a:pathLst>
            </a:custGeom>
            <a:solidFill>
              <a:srgbClr val="FDFCF5"/>
            </a:solidFill>
            <a:ln cap="sq">
              <a:noFill/>
              <a:prstDash val="solid"/>
              <a:miter/>
            </a:ln>
          </p:spPr>
        </p:sp>
        <p:sp>
          <p:nvSpPr>
            <p:cNvPr id="4" name="TextBox 4"/>
            <p:cNvSpPr txBox="1"/>
            <p:nvPr/>
          </p:nvSpPr>
          <p:spPr>
            <a:xfrm>
              <a:off x="0" y="-38100"/>
              <a:ext cx="2910827" cy="671928"/>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184062" y="5688790"/>
            <a:ext cx="9548254" cy="2079119"/>
            <a:chOff x="0" y="0"/>
            <a:chExt cx="2910827" cy="633828"/>
          </a:xfrm>
        </p:grpSpPr>
        <p:sp>
          <p:nvSpPr>
            <p:cNvPr id="6" name="Freeform 6"/>
            <p:cNvSpPr/>
            <p:nvPr/>
          </p:nvSpPr>
          <p:spPr>
            <a:xfrm>
              <a:off x="0" y="0"/>
              <a:ext cx="2910827" cy="633828"/>
            </a:xfrm>
            <a:custGeom>
              <a:avLst/>
              <a:gdLst/>
              <a:ahLst/>
              <a:cxnLst/>
              <a:rect l="l" t="t" r="r" b="b"/>
              <a:pathLst>
                <a:path w="2910827" h="633828">
                  <a:moveTo>
                    <a:pt x="12162" y="0"/>
                  </a:moveTo>
                  <a:lnTo>
                    <a:pt x="2898664" y="0"/>
                  </a:lnTo>
                  <a:cubicBezTo>
                    <a:pt x="2905381" y="0"/>
                    <a:pt x="2910827" y="5445"/>
                    <a:pt x="2910827" y="12162"/>
                  </a:cubicBezTo>
                  <a:lnTo>
                    <a:pt x="2910827" y="621666"/>
                  </a:lnTo>
                  <a:cubicBezTo>
                    <a:pt x="2910827" y="624892"/>
                    <a:pt x="2909545" y="627985"/>
                    <a:pt x="2907264" y="630266"/>
                  </a:cubicBezTo>
                  <a:cubicBezTo>
                    <a:pt x="2904984" y="632547"/>
                    <a:pt x="2901890" y="633828"/>
                    <a:pt x="2898664" y="633828"/>
                  </a:cubicBezTo>
                  <a:lnTo>
                    <a:pt x="12162" y="633828"/>
                  </a:lnTo>
                  <a:cubicBezTo>
                    <a:pt x="5445" y="633828"/>
                    <a:pt x="0" y="628383"/>
                    <a:pt x="0" y="621666"/>
                  </a:cubicBezTo>
                  <a:lnTo>
                    <a:pt x="0" y="12162"/>
                  </a:lnTo>
                  <a:cubicBezTo>
                    <a:pt x="0" y="5445"/>
                    <a:pt x="5445" y="0"/>
                    <a:pt x="12162" y="0"/>
                  </a:cubicBezTo>
                  <a:close/>
                </a:path>
              </a:pathLst>
            </a:custGeom>
            <a:solidFill>
              <a:srgbClr val="FDFCF5"/>
            </a:solidFill>
            <a:ln cap="sq">
              <a:noFill/>
              <a:prstDash val="solid"/>
              <a:miter/>
            </a:ln>
          </p:spPr>
        </p:sp>
        <p:sp>
          <p:nvSpPr>
            <p:cNvPr id="7" name="TextBox 7"/>
            <p:cNvSpPr txBox="1"/>
            <p:nvPr/>
          </p:nvSpPr>
          <p:spPr>
            <a:xfrm>
              <a:off x="0" y="-38100"/>
              <a:ext cx="2910827" cy="671928"/>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184062" y="7986984"/>
            <a:ext cx="9548254" cy="2079119"/>
            <a:chOff x="0" y="0"/>
            <a:chExt cx="2910827" cy="633828"/>
          </a:xfrm>
        </p:grpSpPr>
        <p:sp>
          <p:nvSpPr>
            <p:cNvPr id="9" name="Freeform 9"/>
            <p:cNvSpPr/>
            <p:nvPr/>
          </p:nvSpPr>
          <p:spPr>
            <a:xfrm>
              <a:off x="0" y="0"/>
              <a:ext cx="2910827" cy="633828"/>
            </a:xfrm>
            <a:custGeom>
              <a:avLst/>
              <a:gdLst/>
              <a:ahLst/>
              <a:cxnLst/>
              <a:rect l="l" t="t" r="r" b="b"/>
              <a:pathLst>
                <a:path w="2910827" h="633828">
                  <a:moveTo>
                    <a:pt x="12162" y="0"/>
                  </a:moveTo>
                  <a:lnTo>
                    <a:pt x="2898664" y="0"/>
                  </a:lnTo>
                  <a:cubicBezTo>
                    <a:pt x="2905381" y="0"/>
                    <a:pt x="2910827" y="5445"/>
                    <a:pt x="2910827" y="12162"/>
                  </a:cubicBezTo>
                  <a:lnTo>
                    <a:pt x="2910827" y="621666"/>
                  </a:lnTo>
                  <a:cubicBezTo>
                    <a:pt x="2910827" y="624892"/>
                    <a:pt x="2909545" y="627985"/>
                    <a:pt x="2907264" y="630266"/>
                  </a:cubicBezTo>
                  <a:cubicBezTo>
                    <a:pt x="2904984" y="632547"/>
                    <a:pt x="2901890" y="633828"/>
                    <a:pt x="2898664" y="633828"/>
                  </a:cubicBezTo>
                  <a:lnTo>
                    <a:pt x="12162" y="633828"/>
                  </a:lnTo>
                  <a:cubicBezTo>
                    <a:pt x="5445" y="633828"/>
                    <a:pt x="0" y="628383"/>
                    <a:pt x="0" y="621666"/>
                  </a:cubicBezTo>
                  <a:lnTo>
                    <a:pt x="0" y="12162"/>
                  </a:lnTo>
                  <a:cubicBezTo>
                    <a:pt x="0" y="5445"/>
                    <a:pt x="5445" y="0"/>
                    <a:pt x="12162" y="0"/>
                  </a:cubicBezTo>
                  <a:close/>
                </a:path>
              </a:pathLst>
            </a:custGeom>
            <a:solidFill>
              <a:srgbClr val="FDFCF5"/>
            </a:solidFill>
            <a:ln cap="sq">
              <a:noFill/>
              <a:prstDash val="solid"/>
              <a:miter/>
            </a:ln>
          </p:spPr>
        </p:sp>
        <p:sp>
          <p:nvSpPr>
            <p:cNvPr id="10" name="TextBox 10"/>
            <p:cNvSpPr txBox="1"/>
            <p:nvPr/>
          </p:nvSpPr>
          <p:spPr>
            <a:xfrm>
              <a:off x="0" y="-38100"/>
              <a:ext cx="2910827" cy="671928"/>
            </a:xfrm>
            <a:prstGeom prst="rect">
              <a:avLst/>
            </a:prstGeom>
          </p:spPr>
          <p:txBody>
            <a:bodyPr lIns="50800" tIns="50800" rIns="50800" bIns="50800" rtlCol="0" anchor="ctr"/>
            <a:lstStyle/>
            <a:p>
              <a:pPr algn="ctr">
                <a:lnSpc>
                  <a:spcPts val="2659"/>
                </a:lnSpc>
              </a:pPr>
              <a:endParaRPr/>
            </a:p>
          </p:txBody>
        </p:sp>
      </p:grpSp>
      <p:sp>
        <p:nvSpPr>
          <p:cNvPr id="11" name="Freeform 11"/>
          <p:cNvSpPr/>
          <p:nvPr/>
        </p:nvSpPr>
        <p:spPr>
          <a:xfrm>
            <a:off x="12033968" y="136749"/>
            <a:ext cx="5347988" cy="6863953"/>
          </a:xfrm>
          <a:custGeom>
            <a:avLst/>
            <a:gdLst/>
            <a:ahLst/>
            <a:cxnLst/>
            <a:rect l="l" t="t" r="r" b="b"/>
            <a:pathLst>
              <a:path w="5347988" h="6863953">
                <a:moveTo>
                  <a:pt x="0" y="0"/>
                </a:moveTo>
                <a:lnTo>
                  <a:pt x="5347988" y="0"/>
                </a:lnTo>
                <a:lnTo>
                  <a:pt x="5347988" y="6863952"/>
                </a:lnTo>
                <a:lnTo>
                  <a:pt x="0" y="6863952"/>
                </a:lnTo>
                <a:lnTo>
                  <a:pt x="0" y="0"/>
                </a:lnTo>
                <a:close/>
              </a:path>
            </a:pathLst>
          </a:custGeom>
          <a:blipFill>
            <a:blip r:embed="rId2"/>
            <a:stretch>
              <a:fillRect/>
            </a:stretch>
          </a:blipFill>
        </p:spPr>
      </p:sp>
      <p:sp>
        <p:nvSpPr>
          <p:cNvPr id="12" name="TextBox 12"/>
          <p:cNvSpPr txBox="1"/>
          <p:nvPr/>
        </p:nvSpPr>
        <p:spPr>
          <a:xfrm>
            <a:off x="370420" y="1152525"/>
            <a:ext cx="10974113" cy="939812"/>
          </a:xfrm>
          <a:prstGeom prst="rect">
            <a:avLst/>
          </a:prstGeom>
        </p:spPr>
        <p:txBody>
          <a:bodyPr lIns="0" tIns="0" rIns="0" bIns="0" rtlCol="0" anchor="t">
            <a:spAutoFit/>
          </a:bodyPr>
          <a:lstStyle/>
          <a:p>
            <a:pPr algn="ctr">
              <a:lnSpc>
                <a:spcPts val="7000"/>
              </a:lnSpc>
            </a:pPr>
            <a:r>
              <a:rPr lang="en-US" sz="7000">
                <a:solidFill>
                  <a:srgbClr val="FDFCF5"/>
                </a:solidFill>
                <a:latin typeface="HK Grotesk"/>
                <a:ea typeface="HK Grotesk"/>
                <a:cs typeface="HK Grotesk"/>
                <a:sym typeface="HK Grotesk"/>
              </a:rPr>
              <a:t>Challenges We Face</a:t>
            </a:r>
          </a:p>
        </p:txBody>
      </p:sp>
      <p:sp>
        <p:nvSpPr>
          <p:cNvPr id="13" name="TextBox 13"/>
          <p:cNvSpPr txBox="1"/>
          <p:nvPr/>
        </p:nvSpPr>
        <p:spPr>
          <a:xfrm>
            <a:off x="1573396" y="2749246"/>
            <a:ext cx="6961004" cy="432683"/>
          </a:xfrm>
          <a:prstGeom prst="rect">
            <a:avLst/>
          </a:prstGeom>
        </p:spPr>
        <p:txBody>
          <a:bodyPr wrap="square" lIns="0" tIns="0" rIns="0" bIns="0" rtlCol="0" anchor="t">
            <a:spAutoFit/>
          </a:bodyPr>
          <a:lstStyle/>
          <a:p>
            <a:pPr algn="ctr">
              <a:lnSpc>
                <a:spcPts val="3499"/>
              </a:lnSpc>
              <a:spcBef>
                <a:spcPct val="0"/>
              </a:spcBef>
            </a:pPr>
            <a:r>
              <a:rPr lang="en-US" sz="2499" b="1" dirty="0">
                <a:solidFill>
                  <a:srgbClr val="000000"/>
                </a:solidFill>
                <a:latin typeface="HK Grotesk Medium"/>
                <a:ea typeface="HK Grotesk Medium"/>
                <a:cs typeface="HK Grotesk Medium"/>
                <a:sym typeface="HK Grotesk Medium"/>
              </a:rPr>
              <a:t>Despite progress, there are still challenges:</a:t>
            </a:r>
          </a:p>
        </p:txBody>
      </p:sp>
      <p:sp>
        <p:nvSpPr>
          <p:cNvPr id="14" name="TextBox 14"/>
          <p:cNvSpPr txBox="1"/>
          <p:nvPr/>
        </p:nvSpPr>
        <p:spPr>
          <a:xfrm>
            <a:off x="1335130" y="3802776"/>
            <a:ext cx="9246118" cy="1229119"/>
          </a:xfrm>
          <a:prstGeom prst="rect">
            <a:avLst/>
          </a:prstGeom>
        </p:spPr>
        <p:txBody>
          <a:bodyPr lIns="0" tIns="0" rIns="0" bIns="0" rtlCol="0" anchor="t">
            <a:spAutoFit/>
          </a:bodyPr>
          <a:lstStyle/>
          <a:p>
            <a:pPr algn="l">
              <a:lnSpc>
                <a:spcPts val="3499"/>
              </a:lnSpc>
            </a:pPr>
            <a:r>
              <a:rPr lang="en-US" sz="2499" b="1" dirty="0">
                <a:solidFill>
                  <a:srgbClr val="000000"/>
                </a:solidFill>
                <a:latin typeface="HK Grotesk Bold"/>
                <a:ea typeface="HK Grotesk Bold"/>
                <a:cs typeface="HK Grotesk Bold"/>
                <a:sym typeface="HK Grotesk Bold"/>
              </a:rPr>
              <a:t>Political pressure and censorship:</a:t>
            </a:r>
          </a:p>
          <a:p>
            <a:pPr algn="l">
              <a:lnSpc>
                <a:spcPts val="3079"/>
              </a:lnSpc>
              <a:spcBef>
                <a:spcPct val="0"/>
              </a:spcBef>
            </a:pPr>
            <a:r>
              <a:rPr lang="en-US" sz="2199" b="1" dirty="0">
                <a:solidFill>
                  <a:srgbClr val="000000"/>
                </a:solidFill>
                <a:latin typeface="HK Grotesk Medium"/>
                <a:ea typeface="HK Grotesk Medium"/>
                <a:cs typeface="HK Grotesk Medium"/>
                <a:sym typeface="HK Grotesk Medium"/>
              </a:rPr>
              <a:t> </a:t>
            </a:r>
            <a:r>
              <a:rPr lang="en-US" sz="2199" dirty="0">
                <a:solidFill>
                  <a:srgbClr val="000000"/>
                </a:solidFill>
                <a:latin typeface="HK Grotesk Medium"/>
                <a:ea typeface="HK Grotesk Medium"/>
                <a:cs typeface="HK Grotesk Medium"/>
                <a:sym typeface="HK Grotesk Medium"/>
              </a:rPr>
              <a:t>Textbook content is often closely </a:t>
            </a:r>
            <a:r>
              <a:rPr lang="en-US" sz="2199" dirty="0" err="1">
                <a:solidFill>
                  <a:srgbClr val="000000"/>
                </a:solidFill>
                <a:latin typeface="HK Grotesk Medium"/>
                <a:ea typeface="HK Grotesk Medium"/>
                <a:cs typeface="HK Grotesk Medium"/>
                <a:sym typeface="HK Grotesk Medium"/>
              </a:rPr>
              <a:t>scrutinised</a:t>
            </a:r>
            <a:r>
              <a:rPr lang="en-US" sz="2199" dirty="0">
                <a:solidFill>
                  <a:srgbClr val="000000"/>
                </a:solidFill>
                <a:latin typeface="HK Grotesk Medium"/>
                <a:ea typeface="HK Grotesk Medium"/>
                <a:cs typeface="HK Grotesk Medium"/>
                <a:sym typeface="HK Grotesk Medium"/>
              </a:rPr>
              <a:t>, even contested.</a:t>
            </a:r>
          </a:p>
          <a:p>
            <a:pPr algn="l">
              <a:lnSpc>
                <a:spcPts val="3079"/>
              </a:lnSpc>
              <a:spcBef>
                <a:spcPct val="0"/>
              </a:spcBef>
            </a:pPr>
            <a:r>
              <a:rPr lang="en-US" sz="2199" dirty="0">
                <a:solidFill>
                  <a:srgbClr val="000000"/>
                </a:solidFill>
                <a:latin typeface="HK Grotesk Medium"/>
                <a:ea typeface="HK Grotesk Medium"/>
                <a:cs typeface="HK Grotesk Medium"/>
                <a:sym typeface="HK Grotesk Medium"/>
              </a:rPr>
              <a:t> In some cases, the textbook becomes a battleground for national identity.</a:t>
            </a:r>
          </a:p>
        </p:txBody>
      </p:sp>
      <p:sp>
        <p:nvSpPr>
          <p:cNvPr id="15" name="TextBox 15"/>
          <p:cNvSpPr txBox="1"/>
          <p:nvPr/>
        </p:nvSpPr>
        <p:spPr>
          <a:xfrm>
            <a:off x="1335130" y="6098365"/>
            <a:ext cx="9246118" cy="1229119"/>
          </a:xfrm>
          <a:prstGeom prst="rect">
            <a:avLst/>
          </a:prstGeom>
        </p:spPr>
        <p:txBody>
          <a:bodyPr lIns="0" tIns="0" rIns="0" bIns="0" rtlCol="0" anchor="t">
            <a:spAutoFit/>
          </a:bodyPr>
          <a:lstStyle/>
          <a:p>
            <a:pPr algn="l">
              <a:lnSpc>
                <a:spcPts val="3499"/>
              </a:lnSpc>
            </a:pPr>
            <a:r>
              <a:rPr lang="en-US" sz="2499" b="1" dirty="0">
                <a:solidFill>
                  <a:srgbClr val="000000"/>
                </a:solidFill>
                <a:latin typeface="HK Grotesk Bold"/>
                <a:ea typeface="HK Grotesk Bold"/>
                <a:cs typeface="HK Grotesk Bold"/>
                <a:sym typeface="HK Grotesk Bold"/>
              </a:rPr>
              <a:t>Lack of teacher autonomy:</a:t>
            </a:r>
          </a:p>
          <a:p>
            <a:pPr algn="l">
              <a:lnSpc>
                <a:spcPts val="3079"/>
              </a:lnSpc>
              <a:spcBef>
                <a:spcPct val="0"/>
              </a:spcBef>
            </a:pPr>
            <a:r>
              <a:rPr lang="en-US" sz="2199" dirty="0">
                <a:solidFill>
                  <a:srgbClr val="000000"/>
                </a:solidFill>
                <a:latin typeface="HK Grotesk Medium"/>
                <a:ea typeface="HK Grotesk Medium"/>
                <a:cs typeface="HK Grotesk Medium"/>
                <a:sym typeface="HK Grotesk Medium"/>
              </a:rPr>
              <a:t>In systems where the textbook is strictly prescribed, teachers may feel limited in how they can approach sensitive or controversial topics.</a:t>
            </a:r>
          </a:p>
        </p:txBody>
      </p:sp>
      <p:sp>
        <p:nvSpPr>
          <p:cNvPr id="16" name="TextBox 16"/>
          <p:cNvSpPr txBox="1"/>
          <p:nvPr/>
        </p:nvSpPr>
        <p:spPr>
          <a:xfrm>
            <a:off x="1335130" y="8425134"/>
            <a:ext cx="9246118" cy="1229119"/>
          </a:xfrm>
          <a:prstGeom prst="rect">
            <a:avLst/>
          </a:prstGeom>
        </p:spPr>
        <p:txBody>
          <a:bodyPr lIns="0" tIns="0" rIns="0" bIns="0" rtlCol="0" anchor="t">
            <a:spAutoFit/>
          </a:bodyPr>
          <a:lstStyle/>
          <a:p>
            <a:pPr algn="l">
              <a:lnSpc>
                <a:spcPts val="3499"/>
              </a:lnSpc>
            </a:pPr>
            <a:r>
              <a:rPr lang="en-US" sz="2499" b="1" dirty="0">
                <a:solidFill>
                  <a:srgbClr val="000000"/>
                </a:solidFill>
                <a:latin typeface="HK Grotesk Bold"/>
                <a:ea typeface="HK Grotesk Bold"/>
                <a:cs typeface="HK Grotesk Bold"/>
                <a:sym typeface="HK Grotesk Bold"/>
              </a:rPr>
              <a:t>Digital inequality:</a:t>
            </a:r>
          </a:p>
          <a:p>
            <a:pPr algn="l">
              <a:lnSpc>
                <a:spcPts val="3079"/>
              </a:lnSpc>
              <a:spcBef>
                <a:spcPct val="0"/>
              </a:spcBef>
            </a:pPr>
            <a:r>
              <a:rPr lang="en-US" sz="2199" dirty="0">
                <a:solidFill>
                  <a:srgbClr val="000000"/>
                </a:solidFill>
                <a:latin typeface="HK Grotesk Medium"/>
                <a:ea typeface="HK Grotesk Medium"/>
                <a:cs typeface="HK Grotesk Medium"/>
                <a:sym typeface="HK Grotesk Medium"/>
              </a:rPr>
              <a:t>Not all schools or students have equal access to digital resources, which affects how textbooks evolve.</a:t>
            </a:r>
          </a:p>
        </p:txBody>
      </p:sp>
      <p:sp>
        <p:nvSpPr>
          <p:cNvPr id="17" name="TextBox 17"/>
          <p:cNvSpPr txBox="1"/>
          <p:nvPr/>
        </p:nvSpPr>
        <p:spPr>
          <a:xfrm>
            <a:off x="11494802" y="7468825"/>
            <a:ext cx="6426320" cy="2323465"/>
          </a:xfrm>
          <a:prstGeom prst="rect">
            <a:avLst/>
          </a:prstGeom>
        </p:spPr>
        <p:txBody>
          <a:bodyPr lIns="0" tIns="0" rIns="0" bIns="0" rtlCol="0" anchor="t">
            <a:spAutoFit/>
          </a:bodyPr>
          <a:lstStyle/>
          <a:p>
            <a:pPr algn="l">
              <a:lnSpc>
                <a:spcPts val="2659"/>
              </a:lnSpc>
              <a:spcBef>
                <a:spcPct val="0"/>
              </a:spcBef>
            </a:pPr>
            <a:r>
              <a:rPr lang="en-US" sz="1899" b="1">
                <a:solidFill>
                  <a:srgbClr val="000000"/>
                </a:solidFill>
                <a:latin typeface="HK Grotesk Medium"/>
                <a:ea typeface="HK Grotesk Medium"/>
                <a:cs typeface="HK Grotesk Medium"/>
                <a:sym typeface="HK Grotesk Medium"/>
              </a:rPr>
              <a:t>Member of Parliament of the right-wing party in the Assembly of the Republic of Serbia, calls for the tearing of textbooks: “I call on all parents who believe in God and the natural family, who respect faith, traditional and family values, to tear this page out of the 8th grade history textbook and not allow this propaganda of homosexuality and transgenderism to our minor children.”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448696"/>
        </a:solidFill>
        <a:effectLst/>
      </p:bgPr>
    </p:bg>
    <p:spTree>
      <p:nvGrpSpPr>
        <p:cNvPr id="1" name=""/>
        <p:cNvGrpSpPr/>
        <p:nvPr/>
      </p:nvGrpSpPr>
      <p:grpSpPr>
        <a:xfrm>
          <a:off x="0" y="0"/>
          <a:ext cx="0" cy="0"/>
          <a:chOff x="0" y="0"/>
          <a:chExt cx="0" cy="0"/>
        </a:xfrm>
      </p:grpSpPr>
      <p:grpSp>
        <p:nvGrpSpPr>
          <p:cNvPr id="2" name="Group 2"/>
          <p:cNvGrpSpPr/>
          <p:nvPr/>
        </p:nvGrpSpPr>
        <p:grpSpPr>
          <a:xfrm>
            <a:off x="2175071" y="3686961"/>
            <a:ext cx="6774883" cy="1854706"/>
            <a:chOff x="0" y="0"/>
            <a:chExt cx="2065353" cy="565415"/>
          </a:xfrm>
        </p:grpSpPr>
        <p:sp>
          <p:nvSpPr>
            <p:cNvPr id="3" name="Freeform 3"/>
            <p:cNvSpPr/>
            <p:nvPr/>
          </p:nvSpPr>
          <p:spPr>
            <a:xfrm>
              <a:off x="0" y="0"/>
              <a:ext cx="2065353" cy="565415"/>
            </a:xfrm>
            <a:custGeom>
              <a:avLst/>
              <a:gdLst/>
              <a:ahLst/>
              <a:cxnLst/>
              <a:rect l="l" t="t" r="r" b="b"/>
              <a:pathLst>
                <a:path w="2065353" h="565415">
                  <a:moveTo>
                    <a:pt x="17141" y="0"/>
                  </a:moveTo>
                  <a:lnTo>
                    <a:pt x="2048212" y="0"/>
                  </a:lnTo>
                  <a:cubicBezTo>
                    <a:pt x="2052758" y="0"/>
                    <a:pt x="2057117" y="1806"/>
                    <a:pt x="2060332" y="5021"/>
                  </a:cubicBezTo>
                  <a:cubicBezTo>
                    <a:pt x="2063547" y="8235"/>
                    <a:pt x="2065353" y="12595"/>
                    <a:pt x="2065353" y="17141"/>
                  </a:cubicBezTo>
                  <a:lnTo>
                    <a:pt x="2065353" y="548274"/>
                  </a:lnTo>
                  <a:cubicBezTo>
                    <a:pt x="2065353" y="557741"/>
                    <a:pt x="2057678" y="565415"/>
                    <a:pt x="2048212" y="565415"/>
                  </a:cubicBezTo>
                  <a:lnTo>
                    <a:pt x="17141" y="565415"/>
                  </a:lnTo>
                  <a:cubicBezTo>
                    <a:pt x="7674" y="565415"/>
                    <a:pt x="0" y="557741"/>
                    <a:pt x="0" y="548274"/>
                  </a:cubicBezTo>
                  <a:lnTo>
                    <a:pt x="0" y="17141"/>
                  </a:lnTo>
                  <a:cubicBezTo>
                    <a:pt x="0" y="7674"/>
                    <a:pt x="7674" y="0"/>
                    <a:pt x="17141" y="0"/>
                  </a:cubicBezTo>
                  <a:close/>
                </a:path>
              </a:pathLst>
            </a:custGeom>
            <a:solidFill>
              <a:srgbClr val="FDFCF5"/>
            </a:solidFill>
            <a:ln cap="sq">
              <a:noFill/>
              <a:prstDash val="solid"/>
              <a:miter/>
            </a:ln>
          </p:spPr>
        </p:sp>
        <p:sp>
          <p:nvSpPr>
            <p:cNvPr id="4" name="TextBox 4"/>
            <p:cNvSpPr txBox="1"/>
            <p:nvPr/>
          </p:nvSpPr>
          <p:spPr>
            <a:xfrm>
              <a:off x="0" y="-38100"/>
              <a:ext cx="2065353" cy="603515"/>
            </a:xfrm>
            <a:prstGeom prst="rect">
              <a:avLst/>
            </a:prstGeom>
          </p:spPr>
          <p:txBody>
            <a:bodyPr lIns="50800" tIns="50800" rIns="50800" bIns="50800" rtlCol="0" anchor="ctr"/>
            <a:lstStyle/>
            <a:p>
              <a:pPr algn="ctr">
                <a:lnSpc>
                  <a:spcPts val="2659"/>
                </a:lnSpc>
              </a:pPr>
              <a:endParaRPr/>
            </a:p>
          </p:txBody>
        </p:sp>
      </p:grpSp>
      <p:sp>
        <p:nvSpPr>
          <p:cNvPr id="5" name="TextBox 5"/>
          <p:cNvSpPr txBox="1"/>
          <p:nvPr/>
        </p:nvSpPr>
        <p:spPr>
          <a:xfrm>
            <a:off x="3403537" y="1123616"/>
            <a:ext cx="11480926" cy="939812"/>
          </a:xfrm>
          <a:prstGeom prst="rect">
            <a:avLst/>
          </a:prstGeom>
        </p:spPr>
        <p:txBody>
          <a:bodyPr lIns="0" tIns="0" rIns="0" bIns="0" rtlCol="0" anchor="t">
            <a:spAutoFit/>
          </a:bodyPr>
          <a:lstStyle/>
          <a:p>
            <a:pPr algn="ctr">
              <a:lnSpc>
                <a:spcPts val="7000"/>
              </a:lnSpc>
            </a:pPr>
            <a:r>
              <a:rPr lang="en-US" sz="7000">
                <a:solidFill>
                  <a:srgbClr val="FDFCF5"/>
                </a:solidFill>
                <a:latin typeface="HK Grotesk"/>
                <a:ea typeface="HK Grotesk"/>
                <a:cs typeface="HK Grotesk"/>
                <a:sym typeface="HK Grotesk"/>
              </a:rPr>
              <a:t>What Can Be Done?</a:t>
            </a:r>
          </a:p>
        </p:txBody>
      </p:sp>
      <p:sp>
        <p:nvSpPr>
          <p:cNvPr id="6" name="TextBox 6"/>
          <p:cNvSpPr txBox="1"/>
          <p:nvPr/>
        </p:nvSpPr>
        <p:spPr>
          <a:xfrm>
            <a:off x="2557298" y="3982168"/>
            <a:ext cx="6019566" cy="1266063"/>
          </a:xfrm>
          <a:prstGeom prst="rect">
            <a:avLst/>
          </a:prstGeom>
        </p:spPr>
        <p:txBody>
          <a:bodyPr lIns="0" tIns="0" rIns="0" bIns="0" rtlCol="0" anchor="t">
            <a:spAutoFit/>
          </a:bodyPr>
          <a:lstStyle/>
          <a:p>
            <a:pPr algn="l">
              <a:lnSpc>
                <a:spcPts val="3320"/>
              </a:lnSpc>
            </a:pPr>
            <a:r>
              <a:rPr lang="en-US" sz="2699" b="1">
                <a:solidFill>
                  <a:srgbClr val="000000"/>
                </a:solidFill>
                <a:latin typeface="Inter Bold"/>
                <a:ea typeface="Inter Bold"/>
                <a:cs typeface="Inter Bold"/>
                <a:sym typeface="Inter Bold"/>
              </a:rPr>
              <a:t>Clear, transparent guidelines</a:t>
            </a:r>
            <a:r>
              <a:rPr lang="en-US" sz="2699">
                <a:solidFill>
                  <a:srgbClr val="000000"/>
                </a:solidFill>
                <a:latin typeface="Inter"/>
                <a:ea typeface="Inter"/>
                <a:cs typeface="Inter"/>
                <a:sym typeface="Inter"/>
              </a:rPr>
              <a:t> for textbook development that uphold Council of Europe values.</a:t>
            </a:r>
          </a:p>
        </p:txBody>
      </p:sp>
      <p:grpSp>
        <p:nvGrpSpPr>
          <p:cNvPr id="7" name="Group 7"/>
          <p:cNvGrpSpPr/>
          <p:nvPr/>
        </p:nvGrpSpPr>
        <p:grpSpPr>
          <a:xfrm>
            <a:off x="9328908" y="3686961"/>
            <a:ext cx="6774883" cy="1854706"/>
            <a:chOff x="0" y="0"/>
            <a:chExt cx="2065353" cy="565415"/>
          </a:xfrm>
        </p:grpSpPr>
        <p:sp>
          <p:nvSpPr>
            <p:cNvPr id="8" name="Freeform 8"/>
            <p:cNvSpPr/>
            <p:nvPr/>
          </p:nvSpPr>
          <p:spPr>
            <a:xfrm>
              <a:off x="0" y="0"/>
              <a:ext cx="2065353" cy="565415"/>
            </a:xfrm>
            <a:custGeom>
              <a:avLst/>
              <a:gdLst/>
              <a:ahLst/>
              <a:cxnLst/>
              <a:rect l="l" t="t" r="r" b="b"/>
              <a:pathLst>
                <a:path w="2065353" h="565415">
                  <a:moveTo>
                    <a:pt x="17141" y="0"/>
                  </a:moveTo>
                  <a:lnTo>
                    <a:pt x="2048212" y="0"/>
                  </a:lnTo>
                  <a:cubicBezTo>
                    <a:pt x="2052758" y="0"/>
                    <a:pt x="2057117" y="1806"/>
                    <a:pt x="2060332" y="5021"/>
                  </a:cubicBezTo>
                  <a:cubicBezTo>
                    <a:pt x="2063547" y="8235"/>
                    <a:pt x="2065353" y="12595"/>
                    <a:pt x="2065353" y="17141"/>
                  </a:cubicBezTo>
                  <a:lnTo>
                    <a:pt x="2065353" y="548274"/>
                  </a:lnTo>
                  <a:cubicBezTo>
                    <a:pt x="2065353" y="557741"/>
                    <a:pt x="2057678" y="565415"/>
                    <a:pt x="2048212" y="565415"/>
                  </a:cubicBezTo>
                  <a:lnTo>
                    <a:pt x="17141" y="565415"/>
                  </a:lnTo>
                  <a:cubicBezTo>
                    <a:pt x="7674" y="565415"/>
                    <a:pt x="0" y="557741"/>
                    <a:pt x="0" y="548274"/>
                  </a:cubicBezTo>
                  <a:lnTo>
                    <a:pt x="0" y="17141"/>
                  </a:lnTo>
                  <a:cubicBezTo>
                    <a:pt x="0" y="7674"/>
                    <a:pt x="7674" y="0"/>
                    <a:pt x="17141" y="0"/>
                  </a:cubicBezTo>
                  <a:close/>
                </a:path>
              </a:pathLst>
            </a:custGeom>
            <a:solidFill>
              <a:srgbClr val="FDFCF5"/>
            </a:solidFill>
            <a:ln cap="sq">
              <a:noFill/>
              <a:prstDash val="solid"/>
              <a:miter/>
            </a:ln>
          </p:spPr>
        </p:sp>
        <p:sp>
          <p:nvSpPr>
            <p:cNvPr id="9" name="TextBox 9"/>
            <p:cNvSpPr txBox="1"/>
            <p:nvPr/>
          </p:nvSpPr>
          <p:spPr>
            <a:xfrm>
              <a:off x="0" y="-38100"/>
              <a:ext cx="2065353" cy="603515"/>
            </a:xfrm>
            <a:prstGeom prst="rect">
              <a:avLst/>
            </a:prstGeom>
          </p:spPr>
          <p:txBody>
            <a:bodyPr lIns="50800" tIns="50800" rIns="50800" bIns="50800" rtlCol="0" anchor="ctr"/>
            <a:lstStyle/>
            <a:p>
              <a:pPr algn="ctr">
                <a:lnSpc>
                  <a:spcPts val="2659"/>
                </a:lnSpc>
              </a:pPr>
              <a:endParaRPr/>
            </a:p>
          </p:txBody>
        </p:sp>
      </p:grpSp>
      <p:sp>
        <p:nvSpPr>
          <p:cNvPr id="10" name="TextBox 10"/>
          <p:cNvSpPr txBox="1"/>
          <p:nvPr/>
        </p:nvSpPr>
        <p:spPr>
          <a:xfrm>
            <a:off x="9711136" y="3982168"/>
            <a:ext cx="6019566" cy="1266063"/>
          </a:xfrm>
          <a:prstGeom prst="rect">
            <a:avLst/>
          </a:prstGeom>
        </p:spPr>
        <p:txBody>
          <a:bodyPr lIns="0" tIns="0" rIns="0" bIns="0" rtlCol="0" anchor="t">
            <a:spAutoFit/>
          </a:bodyPr>
          <a:lstStyle/>
          <a:p>
            <a:pPr algn="l">
              <a:lnSpc>
                <a:spcPts val="3320"/>
              </a:lnSpc>
            </a:pPr>
            <a:r>
              <a:rPr lang="en-US" sz="2699" b="1">
                <a:solidFill>
                  <a:srgbClr val="000000"/>
                </a:solidFill>
                <a:latin typeface="Inter Bold"/>
                <a:ea typeface="Inter Bold"/>
                <a:cs typeface="Inter Bold"/>
                <a:sym typeface="Inter Bold"/>
              </a:rPr>
              <a:t>Teacher training</a:t>
            </a:r>
            <a:r>
              <a:rPr lang="en-US" sz="2699">
                <a:solidFill>
                  <a:srgbClr val="000000"/>
                </a:solidFill>
                <a:latin typeface="Inter"/>
                <a:ea typeface="Inter"/>
                <a:cs typeface="Inter"/>
                <a:sym typeface="Inter"/>
              </a:rPr>
              <a:t> that empowers educators to use textbooks as a starting point, not a final word.</a:t>
            </a:r>
          </a:p>
        </p:txBody>
      </p:sp>
      <p:sp>
        <p:nvSpPr>
          <p:cNvPr id="11" name="Freeform 11"/>
          <p:cNvSpPr/>
          <p:nvPr/>
        </p:nvSpPr>
        <p:spPr>
          <a:xfrm rot="6654988">
            <a:off x="14929421" y="8954341"/>
            <a:ext cx="5145312" cy="2315390"/>
          </a:xfrm>
          <a:custGeom>
            <a:avLst/>
            <a:gdLst/>
            <a:ahLst/>
            <a:cxnLst/>
            <a:rect l="l" t="t" r="r" b="b"/>
            <a:pathLst>
              <a:path w="5145312" h="2315390">
                <a:moveTo>
                  <a:pt x="0" y="0"/>
                </a:moveTo>
                <a:lnTo>
                  <a:pt x="5145311" y="0"/>
                </a:lnTo>
                <a:lnTo>
                  <a:pt x="5145311" y="2315390"/>
                </a:lnTo>
                <a:lnTo>
                  <a:pt x="0" y="231539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2" name="Freeform 12"/>
          <p:cNvSpPr/>
          <p:nvPr/>
        </p:nvSpPr>
        <p:spPr>
          <a:xfrm rot="-2906328">
            <a:off x="-1148784" y="-20412"/>
            <a:ext cx="5145312" cy="2315390"/>
          </a:xfrm>
          <a:custGeom>
            <a:avLst/>
            <a:gdLst/>
            <a:ahLst/>
            <a:cxnLst/>
            <a:rect l="l" t="t" r="r" b="b"/>
            <a:pathLst>
              <a:path w="5145312" h="2315390">
                <a:moveTo>
                  <a:pt x="0" y="0"/>
                </a:moveTo>
                <a:lnTo>
                  <a:pt x="5145312" y="0"/>
                </a:lnTo>
                <a:lnTo>
                  <a:pt x="5145312" y="2315391"/>
                </a:lnTo>
                <a:lnTo>
                  <a:pt x="0" y="231539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13" name="Group 13"/>
          <p:cNvGrpSpPr/>
          <p:nvPr/>
        </p:nvGrpSpPr>
        <p:grpSpPr>
          <a:xfrm>
            <a:off x="2175071" y="5998867"/>
            <a:ext cx="6774883" cy="1854706"/>
            <a:chOff x="0" y="0"/>
            <a:chExt cx="2065353" cy="565415"/>
          </a:xfrm>
        </p:grpSpPr>
        <p:sp>
          <p:nvSpPr>
            <p:cNvPr id="14" name="Freeform 14"/>
            <p:cNvSpPr/>
            <p:nvPr/>
          </p:nvSpPr>
          <p:spPr>
            <a:xfrm>
              <a:off x="0" y="0"/>
              <a:ext cx="2065353" cy="565415"/>
            </a:xfrm>
            <a:custGeom>
              <a:avLst/>
              <a:gdLst/>
              <a:ahLst/>
              <a:cxnLst/>
              <a:rect l="l" t="t" r="r" b="b"/>
              <a:pathLst>
                <a:path w="2065353" h="565415">
                  <a:moveTo>
                    <a:pt x="17141" y="0"/>
                  </a:moveTo>
                  <a:lnTo>
                    <a:pt x="2048212" y="0"/>
                  </a:lnTo>
                  <a:cubicBezTo>
                    <a:pt x="2052758" y="0"/>
                    <a:pt x="2057117" y="1806"/>
                    <a:pt x="2060332" y="5021"/>
                  </a:cubicBezTo>
                  <a:cubicBezTo>
                    <a:pt x="2063547" y="8235"/>
                    <a:pt x="2065353" y="12595"/>
                    <a:pt x="2065353" y="17141"/>
                  </a:cubicBezTo>
                  <a:lnTo>
                    <a:pt x="2065353" y="548274"/>
                  </a:lnTo>
                  <a:cubicBezTo>
                    <a:pt x="2065353" y="557741"/>
                    <a:pt x="2057678" y="565415"/>
                    <a:pt x="2048212" y="565415"/>
                  </a:cubicBezTo>
                  <a:lnTo>
                    <a:pt x="17141" y="565415"/>
                  </a:lnTo>
                  <a:cubicBezTo>
                    <a:pt x="7674" y="565415"/>
                    <a:pt x="0" y="557741"/>
                    <a:pt x="0" y="548274"/>
                  </a:cubicBezTo>
                  <a:lnTo>
                    <a:pt x="0" y="17141"/>
                  </a:lnTo>
                  <a:cubicBezTo>
                    <a:pt x="0" y="7674"/>
                    <a:pt x="7674" y="0"/>
                    <a:pt x="17141" y="0"/>
                  </a:cubicBezTo>
                  <a:close/>
                </a:path>
              </a:pathLst>
            </a:custGeom>
            <a:solidFill>
              <a:srgbClr val="FDFCF5"/>
            </a:solidFill>
            <a:ln cap="sq">
              <a:noFill/>
              <a:prstDash val="solid"/>
              <a:miter/>
            </a:ln>
          </p:spPr>
        </p:sp>
        <p:sp>
          <p:nvSpPr>
            <p:cNvPr id="15" name="TextBox 15"/>
            <p:cNvSpPr txBox="1"/>
            <p:nvPr/>
          </p:nvSpPr>
          <p:spPr>
            <a:xfrm>
              <a:off x="0" y="-38100"/>
              <a:ext cx="2065353" cy="603515"/>
            </a:xfrm>
            <a:prstGeom prst="rect">
              <a:avLst/>
            </a:prstGeom>
          </p:spPr>
          <p:txBody>
            <a:bodyPr lIns="50800" tIns="50800" rIns="50800" bIns="50800" rtlCol="0" anchor="ctr"/>
            <a:lstStyle/>
            <a:p>
              <a:pPr algn="ctr">
                <a:lnSpc>
                  <a:spcPts val="2659"/>
                </a:lnSpc>
              </a:pPr>
              <a:endParaRPr/>
            </a:p>
          </p:txBody>
        </p:sp>
      </p:grpSp>
      <p:sp>
        <p:nvSpPr>
          <p:cNvPr id="16" name="TextBox 16"/>
          <p:cNvSpPr txBox="1"/>
          <p:nvPr/>
        </p:nvSpPr>
        <p:spPr>
          <a:xfrm>
            <a:off x="2557298" y="6294074"/>
            <a:ext cx="6019566" cy="1266063"/>
          </a:xfrm>
          <a:prstGeom prst="rect">
            <a:avLst/>
          </a:prstGeom>
        </p:spPr>
        <p:txBody>
          <a:bodyPr lIns="0" tIns="0" rIns="0" bIns="0" rtlCol="0" anchor="t">
            <a:spAutoFit/>
          </a:bodyPr>
          <a:lstStyle/>
          <a:p>
            <a:pPr algn="l">
              <a:lnSpc>
                <a:spcPts val="3320"/>
              </a:lnSpc>
            </a:pPr>
            <a:r>
              <a:rPr lang="en-US" sz="2699" b="1">
                <a:solidFill>
                  <a:srgbClr val="000000"/>
                </a:solidFill>
                <a:latin typeface="Inter Bold"/>
                <a:ea typeface="Inter Bold"/>
                <a:cs typeface="Inter Bold"/>
                <a:sym typeface="Inter Bold"/>
              </a:rPr>
              <a:t>Support for multi-perspective materials</a:t>
            </a:r>
            <a:r>
              <a:rPr lang="en-US" sz="2699">
                <a:solidFill>
                  <a:srgbClr val="000000"/>
                </a:solidFill>
                <a:latin typeface="Inter"/>
                <a:ea typeface="Inter"/>
                <a:cs typeface="Inter"/>
                <a:sym typeface="Inter"/>
              </a:rPr>
              <a:t>, especially in post-conflict or contested regions.</a:t>
            </a:r>
          </a:p>
        </p:txBody>
      </p:sp>
      <p:grpSp>
        <p:nvGrpSpPr>
          <p:cNvPr id="17" name="Group 17"/>
          <p:cNvGrpSpPr/>
          <p:nvPr/>
        </p:nvGrpSpPr>
        <p:grpSpPr>
          <a:xfrm>
            <a:off x="9328908" y="5998867"/>
            <a:ext cx="6774883" cy="1854706"/>
            <a:chOff x="0" y="0"/>
            <a:chExt cx="2065353" cy="565415"/>
          </a:xfrm>
        </p:grpSpPr>
        <p:sp>
          <p:nvSpPr>
            <p:cNvPr id="18" name="Freeform 18"/>
            <p:cNvSpPr/>
            <p:nvPr/>
          </p:nvSpPr>
          <p:spPr>
            <a:xfrm>
              <a:off x="0" y="0"/>
              <a:ext cx="2065353" cy="565415"/>
            </a:xfrm>
            <a:custGeom>
              <a:avLst/>
              <a:gdLst/>
              <a:ahLst/>
              <a:cxnLst/>
              <a:rect l="l" t="t" r="r" b="b"/>
              <a:pathLst>
                <a:path w="2065353" h="565415">
                  <a:moveTo>
                    <a:pt x="17141" y="0"/>
                  </a:moveTo>
                  <a:lnTo>
                    <a:pt x="2048212" y="0"/>
                  </a:lnTo>
                  <a:cubicBezTo>
                    <a:pt x="2052758" y="0"/>
                    <a:pt x="2057117" y="1806"/>
                    <a:pt x="2060332" y="5021"/>
                  </a:cubicBezTo>
                  <a:cubicBezTo>
                    <a:pt x="2063547" y="8235"/>
                    <a:pt x="2065353" y="12595"/>
                    <a:pt x="2065353" y="17141"/>
                  </a:cubicBezTo>
                  <a:lnTo>
                    <a:pt x="2065353" y="548274"/>
                  </a:lnTo>
                  <a:cubicBezTo>
                    <a:pt x="2065353" y="557741"/>
                    <a:pt x="2057678" y="565415"/>
                    <a:pt x="2048212" y="565415"/>
                  </a:cubicBezTo>
                  <a:lnTo>
                    <a:pt x="17141" y="565415"/>
                  </a:lnTo>
                  <a:cubicBezTo>
                    <a:pt x="7674" y="565415"/>
                    <a:pt x="0" y="557741"/>
                    <a:pt x="0" y="548274"/>
                  </a:cubicBezTo>
                  <a:lnTo>
                    <a:pt x="0" y="17141"/>
                  </a:lnTo>
                  <a:cubicBezTo>
                    <a:pt x="0" y="7674"/>
                    <a:pt x="7674" y="0"/>
                    <a:pt x="17141" y="0"/>
                  </a:cubicBezTo>
                  <a:close/>
                </a:path>
              </a:pathLst>
            </a:custGeom>
            <a:solidFill>
              <a:srgbClr val="FDFCF5"/>
            </a:solidFill>
            <a:ln cap="sq">
              <a:noFill/>
              <a:prstDash val="solid"/>
              <a:miter/>
            </a:ln>
          </p:spPr>
        </p:sp>
        <p:sp>
          <p:nvSpPr>
            <p:cNvPr id="19" name="TextBox 19"/>
            <p:cNvSpPr txBox="1"/>
            <p:nvPr/>
          </p:nvSpPr>
          <p:spPr>
            <a:xfrm>
              <a:off x="0" y="-38100"/>
              <a:ext cx="2065353" cy="603515"/>
            </a:xfrm>
            <a:prstGeom prst="rect">
              <a:avLst/>
            </a:prstGeom>
          </p:spPr>
          <p:txBody>
            <a:bodyPr lIns="50800" tIns="50800" rIns="50800" bIns="50800" rtlCol="0" anchor="ctr"/>
            <a:lstStyle/>
            <a:p>
              <a:pPr algn="ctr">
                <a:lnSpc>
                  <a:spcPts val="2659"/>
                </a:lnSpc>
              </a:pPr>
              <a:endParaRPr/>
            </a:p>
          </p:txBody>
        </p:sp>
      </p:grpSp>
      <p:sp>
        <p:nvSpPr>
          <p:cNvPr id="20" name="TextBox 20"/>
          <p:cNvSpPr txBox="1"/>
          <p:nvPr/>
        </p:nvSpPr>
        <p:spPr>
          <a:xfrm>
            <a:off x="9706567" y="6084592"/>
            <a:ext cx="6019566" cy="1685163"/>
          </a:xfrm>
          <a:prstGeom prst="rect">
            <a:avLst/>
          </a:prstGeom>
        </p:spPr>
        <p:txBody>
          <a:bodyPr lIns="0" tIns="0" rIns="0" bIns="0" rtlCol="0" anchor="t">
            <a:spAutoFit/>
          </a:bodyPr>
          <a:lstStyle/>
          <a:p>
            <a:pPr algn="l">
              <a:lnSpc>
                <a:spcPts val="3320"/>
              </a:lnSpc>
            </a:pPr>
            <a:r>
              <a:rPr lang="en-US" sz="2699" b="1">
                <a:solidFill>
                  <a:srgbClr val="000000"/>
                </a:solidFill>
                <a:latin typeface="Inter Bold"/>
                <a:ea typeface="Inter Bold"/>
                <a:cs typeface="Inter Bold"/>
                <a:sym typeface="Inter Bold"/>
              </a:rPr>
              <a:t>Collaboration between authors, historians, teachers, and learners</a:t>
            </a:r>
            <a:r>
              <a:rPr lang="en-US" sz="2699">
                <a:solidFill>
                  <a:srgbClr val="000000"/>
                </a:solidFill>
                <a:latin typeface="Inter"/>
                <a:ea typeface="Inter"/>
                <a:cs typeface="Inter"/>
                <a:sym typeface="Inter"/>
              </a:rPr>
              <a:t> to make textbooks more relevant and engaging.</a:t>
            </a:r>
          </a:p>
        </p:txBody>
      </p:sp>
      <p:sp>
        <p:nvSpPr>
          <p:cNvPr id="21" name="TextBox 21"/>
          <p:cNvSpPr txBox="1"/>
          <p:nvPr/>
        </p:nvSpPr>
        <p:spPr>
          <a:xfrm>
            <a:off x="2648854" y="2577778"/>
            <a:ext cx="12990292" cy="860425"/>
          </a:xfrm>
          <a:prstGeom prst="rect">
            <a:avLst/>
          </a:prstGeom>
        </p:spPr>
        <p:txBody>
          <a:bodyPr lIns="0" tIns="0" rIns="0" bIns="0" rtlCol="0" anchor="t">
            <a:spAutoFit/>
          </a:bodyPr>
          <a:lstStyle/>
          <a:p>
            <a:pPr algn="ctr">
              <a:lnSpc>
                <a:spcPts val="3499"/>
              </a:lnSpc>
              <a:spcBef>
                <a:spcPct val="0"/>
              </a:spcBef>
            </a:pPr>
            <a:r>
              <a:rPr lang="en-US" sz="2499">
                <a:solidFill>
                  <a:srgbClr val="000000"/>
                </a:solidFill>
                <a:latin typeface="Canva Sans"/>
                <a:ea typeface="Canva Sans"/>
                <a:cs typeface="Canva Sans"/>
                <a:sym typeface="Canva Sans"/>
              </a:rPr>
              <a:t>To ensure textbooks serve democratic, inclusive, and high-quality history education, I would propose: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DFCF5"/>
        </a:solidFill>
        <a:effectLst/>
      </p:bgPr>
    </p:bg>
    <p:spTree>
      <p:nvGrpSpPr>
        <p:cNvPr id="1" name=""/>
        <p:cNvGrpSpPr/>
        <p:nvPr/>
      </p:nvGrpSpPr>
      <p:grpSpPr>
        <a:xfrm>
          <a:off x="0" y="0"/>
          <a:ext cx="0" cy="0"/>
          <a:chOff x="0" y="0"/>
          <a:chExt cx="0" cy="0"/>
        </a:xfrm>
      </p:grpSpPr>
      <p:grpSp>
        <p:nvGrpSpPr>
          <p:cNvPr id="2" name="Group 2"/>
          <p:cNvGrpSpPr/>
          <p:nvPr/>
        </p:nvGrpSpPr>
        <p:grpSpPr>
          <a:xfrm>
            <a:off x="1251239" y="1130400"/>
            <a:ext cx="3338236" cy="8026201"/>
            <a:chOff x="0" y="0"/>
            <a:chExt cx="879206" cy="2113897"/>
          </a:xfrm>
        </p:grpSpPr>
        <p:sp>
          <p:nvSpPr>
            <p:cNvPr id="3" name="Freeform 3"/>
            <p:cNvSpPr/>
            <p:nvPr/>
          </p:nvSpPr>
          <p:spPr>
            <a:xfrm>
              <a:off x="0" y="0"/>
              <a:ext cx="879206" cy="2113897"/>
            </a:xfrm>
            <a:custGeom>
              <a:avLst/>
              <a:gdLst/>
              <a:ahLst/>
              <a:cxnLst/>
              <a:rect l="l" t="t" r="r" b="b"/>
              <a:pathLst>
                <a:path w="879206" h="2113897">
                  <a:moveTo>
                    <a:pt x="34787" y="0"/>
                  </a:moveTo>
                  <a:lnTo>
                    <a:pt x="844419" y="0"/>
                  </a:lnTo>
                  <a:cubicBezTo>
                    <a:pt x="863631" y="0"/>
                    <a:pt x="879206" y="15575"/>
                    <a:pt x="879206" y="34787"/>
                  </a:cubicBezTo>
                  <a:lnTo>
                    <a:pt x="879206" y="2079109"/>
                  </a:lnTo>
                  <a:cubicBezTo>
                    <a:pt x="879206" y="2098322"/>
                    <a:pt x="863631" y="2113897"/>
                    <a:pt x="844419" y="2113897"/>
                  </a:cubicBezTo>
                  <a:lnTo>
                    <a:pt x="34787" y="2113897"/>
                  </a:lnTo>
                  <a:cubicBezTo>
                    <a:pt x="15575" y="2113897"/>
                    <a:pt x="0" y="2098322"/>
                    <a:pt x="0" y="2079109"/>
                  </a:cubicBezTo>
                  <a:lnTo>
                    <a:pt x="0" y="34787"/>
                  </a:lnTo>
                  <a:cubicBezTo>
                    <a:pt x="0" y="15575"/>
                    <a:pt x="15575" y="0"/>
                    <a:pt x="34787" y="0"/>
                  </a:cubicBezTo>
                  <a:close/>
                </a:path>
              </a:pathLst>
            </a:custGeom>
            <a:solidFill>
              <a:srgbClr val="88B9C5"/>
            </a:solidFill>
            <a:ln cap="sq">
              <a:noFill/>
              <a:prstDash val="solid"/>
              <a:miter/>
            </a:ln>
          </p:spPr>
        </p:sp>
        <p:sp>
          <p:nvSpPr>
            <p:cNvPr id="4" name="TextBox 4"/>
            <p:cNvSpPr txBox="1"/>
            <p:nvPr/>
          </p:nvSpPr>
          <p:spPr>
            <a:xfrm>
              <a:off x="0" y="-38100"/>
              <a:ext cx="879206" cy="2151997"/>
            </a:xfrm>
            <a:prstGeom prst="rect">
              <a:avLst/>
            </a:prstGeom>
          </p:spPr>
          <p:txBody>
            <a:bodyPr lIns="50800" tIns="50800" rIns="50800" bIns="50800" rtlCol="0" anchor="ctr"/>
            <a:lstStyle/>
            <a:p>
              <a:pPr algn="ctr">
                <a:lnSpc>
                  <a:spcPts val="2659"/>
                </a:lnSpc>
                <a:spcBef>
                  <a:spcPct val="0"/>
                </a:spcBef>
              </a:pPr>
              <a:endParaRPr/>
            </a:p>
          </p:txBody>
        </p:sp>
      </p:grpSp>
      <p:sp>
        <p:nvSpPr>
          <p:cNvPr id="5" name="Freeform 5"/>
          <p:cNvSpPr/>
          <p:nvPr/>
        </p:nvSpPr>
        <p:spPr>
          <a:xfrm>
            <a:off x="2035480" y="1817486"/>
            <a:ext cx="1769754" cy="1769754"/>
          </a:xfrm>
          <a:custGeom>
            <a:avLst/>
            <a:gdLst/>
            <a:ahLst/>
            <a:cxnLst/>
            <a:rect l="l" t="t" r="r" b="b"/>
            <a:pathLst>
              <a:path w="1769754" h="1769754">
                <a:moveTo>
                  <a:pt x="0" y="0"/>
                </a:moveTo>
                <a:lnTo>
                  <a:pt x="1769754" y="0"/>
                </a:lnTo>
                <a:lnTo>
                  <a:pt x="1769754" y="1769753"/>
                </a:lnTo>
                <a:lnTo>
                  <a:pt x="0" y="176975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6" name="Freeform 6"/>
          <p:cNvSpPr/>
          <p:nvPr/>
        </p:nvSpPr>
        <p:spPr>
          <a:xfrm>
            <a:off x="2035480" y="4258623"/>
            <a:ext cx="1769754" cy="1769754"/>
          </a:xfrm>
          <a:custGeom>
            <a:avLst/>
            <a:gdLst/>
            <a:ahLst/>
            <a:cxnLst/>
            <a:rect l="l" t="t" r="r" b="b"/>
            <a:pathLst>
              <a:path w="1769754" h="1769754">
                <a:moveTo>
                  <a:pt x="0" y="0"/>
                </a:moveTo>
                <a:lnTo>
                  <a:pt x="1769754" y="0"/>
                </a:lnTo>
                <a:lnTo>
                  <a:pt x="1769754" y="1769754"/>
                </a:lnTo>
                <a:lnTo>
                  <a:pt x="0" y="17697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Freeform 7"/>
          <p:cNvSpPr/>
          <p:nvPr/>
        </p:nvSpPr>
        <p:spPr>
          <a:xfrm>
            <a:off x="2035480" y="6699761"/>
            <a:ext cx="1769754" cy="1769754"/>
          </a:xfrm>
          <a:custGeom>
            <a:avLst/>
            <a:gdLst/>
            <a:ahLst/>
            <a:cxnLst/>
            <a:rect l="l" t="t" r="r" b="b"/>
            <a:pathLst>
              <a:path w="1769754" h="1769754">
                <a:moveTo>
                  <a:pt x="0" y="0"/>
                </a:moveTo>
                <a:lnTo>
                  <a:pt x="1769754" y="0"/>
                </a:lnTo>
                <a:lnTo>
                  <a:pt x="1769754" y="1769753"/>
                </a:lnTo>
                <a:lnTo>
                  <a:pt x="0" y="176975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8" name="TextBox 8"/>
          <p:cNvSpPr txBox="1"/>
          <p:nvPr/>
        </p:nvSpPr>
        <p:spPr>
          <a:xfrm>
            <a:off x="5238134" y="1599885"/>
            <a:ext cx="11070769" cy="1825637"/>
          </a:xfrm>
          <a:prstGeom prst="rect">
            <a:avLst/>
          </a:prstGeom>
        </p:spPr>
        <p:txBody>
          <a:bodyPr lIns="0" tIns="0" rIns="0" bIns="0" rtlCol="0" anchor="t">
            <a:spAutoFit/>
          </a:bodyPr>
          <a:lstStyle/>
          <a:p>
            <a:pPr algn="l">
              <a:lnSpc>
                <a:spcPts val="7000"/>
              </a:lnSpc>
            </a:pPr>
            <a:r>
              <a:rPr lang="en-US" sz="7000">
                <a:solidFill>
                  <a:srgbClr val="000000"/>
                </a:solidFill>
                <a:latin typeface="HK Grotesk"/>
                <a:ea typeface="HK Grotesk"/>
                <a:cs typeface="HK Grotesk"/>
                <a:sym typeface="HK Grotesk"/>
              </a:rPr>
              <a:t>Final Reflection: Meeting History on the Page</a:t>
            </a:r>
          </a:p>
        </p:txBody>
      </p:sp>
      <p:sp>
        <p:nvSpPr>
          <p:cNvPr id="9" name="TextBox 9"/>
          <p:cNvSpPr txBox="1"/>
          <p:nvPr/>
        </p:nvSpPr>
        <p:spPr>
          <a:xfrm>
            <a:off x="5238134" y="3699537"/>
            <a:ext cx="11070769" cy="5317236"/>
          </a:xfrm>
          <a:prstGeom prst="rect">
            <a:avLst/>
          </a:prstGeom>
        </p:spPr>
        <p:txBody>
          <a:bodyPr lIns="0" tIns="0" rIns="0" bIns="0" rtlCol="0" anchor="t">
            <a:spAutoFit/>
          </a:bodyPr>
          <a:lstStyle/>
          <a:p>
            <a:pPr algn="l">
              <a:lnSpc>
                <a:spcPts val="3320"/>
              </a:lnSpc>
            </a:pPr>
            <a:r>
              <a:rPr lang="en-US" sz="2699">
                <a:solidFill>
                  <a:srgbClr val="000000"/>
                </a:solidFill>
                <a:latin typeface="Inter"/>
                <a:ea typeface="Inter"/>
                <a:cs typeface="Inter"/>
                <a:sym typeface="Inter"/>
              </a:rPr>
              <a:t>While students meet history in many places – museums, social media, public spaces – </a:t>
            </a:r>
            <a:r>
              <a:rPr lang="en-US" sz="2699" b="1">
                <a:solidFill>
                  <a:srgbClr val="000000"/>
                </a:solidFill>
                <a:latin typeface="Inter Bold"/>
                <a:ea typeface="Inter Bold"/>
                <a:cs typeface="Inter Bold"/>
                <a:sym typeface="Inter Bold"/>
              </a:rPr>
              <a:t>the textbook remains the place where history is most systematically introduced.</a:t>
            </a:r>
          </a:p>
          <a:p>
            <a:pPr algn="l">
              <a:lnSpc>
                <a:spcPts val="3320"/>
              </a:lnSpc>
            </a:pPr>
            <a:endParaRPr lang="en-US" sz="2699" b="1">
              <a:solidFill>
                <a:srgbClr val="000000"/>
              </a:solidFill>
              <a:latin typeface="Inter Bold"/>
              <a:ea typeface="Inter Bold"/>
              <a:cs typeface="Inter Bold"/>
              <a:sym typeface="Inter Bold"/>
            </a:endParaRPr>
          </a:p>
          <a:p>
            <a:pPr algn="l">
              <a:lnSpc>
                <a:spcPts val="3320"/>
              </a:lnSpc>
            </a:pPr>
            <a:r>
              <a:rPr lang="en-US" sz="2699">
                <a:solidFill>
                  <a:srgbClr val="000000"/>
                </a:solidFill>
                <a:latin typeface="Inter"/>
                <a:ea typeface="Inter"/>
                <a:cs typeface="Inter"/>
                <a:sym typeface="Inter"/>
              </a:rPr>
              <a:t>If we get the textbook right – balanced, engaging, critical – then we have a powerful tool to shape learners who:</a:t>
            </a:r>
          </a:p>
          <a:p>
            <a:pPr algn="l">
              <a:lnSpc>
                <a:spcPts val="3320"/>
              </a:lnSpc>
            </a:pPr>
            <a:endParaRPr lang="en-US" sz="2699">
              <a:solidFill>
                <a:srgbClr val="000000"/>
              </a:solidFill>
              <a:latin typeface="Inter"/>
              <a:ea typeface="Inter"/>
              <a:cs typeface="Inter"/>
              <a:sym typeface="Inter"/>
            </a:endParaRPr>
          </a:p>
          <a:p>
            <a:pPr marL="582928" lvl="1" indent="-291464" algn="l">
              <a:lnSpc>
                <a:spcPts val="2672"/>
              </a:lnSpc>
              <a:buFont typeface="Arial"/>
              <a:buChar char="•"/>
            </a:pPr>
            <a:r>
              <a:rPr lang="en-US" sz="2699">
                <a:solidFill>
                  <a:srgbClr val="000000"/>
                </a:solidFill>
                <a:latin typeface="Inter"/>
                <a:ea typeface="Inter"/>
                <a:cs typeface="Inter"/>
                <a:sym typeface="Inter"/>
              </a:rPr>
              <a:t>Understand complexity</a:t>
            </a:r>
          </a:p>
          <a:p>
            <a:pPr algn="l">
              <a:lnSpc>
                <a:spcPts val="2672"/>
              </a:lnSpc>
            </a:pPr>
            <a:endParaRPr lang="en-US" sz="2699">
              <a:solidFill>
                <a:srgbClr val="000000"/>
              </a:solidFill>
              <a:latin typeface="Inter"/>
              <a:ea typeface="Inter"/>
              <a:cs typeface="Inter"/>
              <a:sym typeface="Inter"/>
            </a:endParaRPr>
          </a:p>
          <a:p>
            <a:pPr marL="582928" lvl="1" indent="-291464" algn="l">
              <a:lnSpc>
                <a:spcPts val="2672"/>
              </a:lnSpc>
              <a:buFont typeface="Arial"/>
              <a:buChar char="•"/>
            </a:pPr>
            <a:r>
              <a:rPr lang="en-US" sz="2699">
                <a:solidFill>
                  <a:srgbClr val="000000"/>
                </a:solidFill>
                <a:latin typeface="Inter"/>
                <a:ea typeface="Inter"/>
                <a:cs typeface="Inter"/>
                <a:sym typeface="Inter"/>
              </a:rPr>
              <a:t>Value diversity</a:t>
            </a:r>
          </a:p>
          <a:p>
            <a:pPr algn="l">
              <a:lnSpc>
                <a:spcPts val="2672"/>
              </a:lnSpc>
            </a:pPr>
            <a:endParaRPr lang="en-US" sz="2699">
              <a:solidFill>
                <a:srgbClr val="000000"/>
              </a:solidFill>
              <a:latin typeface="Inter"/>
              <a:ea typeface="Inter"/>
              <a:cs typeface="Inter"/>
              <a:sym typeface="Inter"/>
            </a:endParaRPr>
          </a:p>
          <a:p>
            <a:pPr marL="582928" lvl="1" indent="-291464" algn="l">
              <a:lnSpc>
                <a:spcPts val="2672"/>
              </a:lnSpc>
              <a:buFont typeface="Arial"/>
              <a:buChar char="•"/>
            </a:pPr>
            <a:r>
              <a:rPr lang="en-US" sz="2699">
                <a:solidFill>
                  <a:srgbClr val="000000"/>
                </a:solidFill>
                <a:latin typeface="Inter"/>
                <a:ea typeface="Inter"/>
                <a:cs typeface="Inter"/>
                <a:sym typeface="Inter"/>
              </a:rPr>
              <a:t>Recognise bias</a:t>
            </a:r>
          </a:p>
          <a:p>
            <a:pPr algn="l">
              <a:lnSpc>
                <a:spcPts val="2672"/>
              </a:lnSpc>
            </a:pPr>
            <a:endParaRPr lang="en-US" sz="2699">
              <a:solidFill>
                <a:srgbClr val="000000"/>
              </a:solidFill>
              <a:latin typeface="Inter"/>
              <a:ea typeface="Inter"/>
              <a:cs typeface="Inter"/>
              <a:sym typeface="Inter"/>
            </a:endParaRPr>
          </a:p>
          <a:p>
            <a:pPr marL="582928" lvl="1" indent="-291464" algn="l">
              <a:lnSpc>
                <a:spcPts val="2672"/>
              </a:lnSpc>
              <a:buFont typeface="Arial"/>
              <a:buChar char="•"/>
            </a:pPr>
            <a:r>
              <a:rPr lang="en-US" sz="2699">
                <a:solidFill>
                  <a:srgbClr val="000000"/>
                </a:solidFill>
                <a:latin typeface="Inter"/>
                <a:ea typeface="Inter"/>
                <a:cs typeface="Inter"/>
                <a:sym typeface="Inter"/>
              </a:rPr>
              <a:t>And engage as active citizens in democratic societies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448696"/>
        </a:solidFill>
        <a:effectLst/>
      </p:bgPr>
    </p:bg>
    <p:spTree>
      <p:nvGrpSpPr>
        <p:cNvPr id="1" name=""/>
        <p:cNvGrpSpPr/>
        <p:nvPr/>
      </p:nvGrpSpPr>
      <p:grpSpPr>
        <a:xfrm>
          <a:off x="0" y="0"/>
          <a:ext cx="0" cy="0"/>
          <a:chOff x="0" y="0"/>
          <a:chExt cx="0" cy="0"/>
        </a:xfrm>
      </p:grpSpPr>
      <p:sp>
        <p:nvSpPr>
          <p:cNvPr id="2" name="TextBox 2"/>
          <p:cNvSpPr txBox="1"/>
          <p:nvPr/>
        </p:nvSpPr>
        <p:spPr>
          <a:xfrm>
            <a:off x="1332332" y="1313038"/>
            <a:ext cx="15623336" cy="1069983"/>
          </a:xfrm>
          <a:prstGeom prst="rect">
            <a:avLst/>
          </a:prstGeom>
        </p:spPr>
        <p:txBody>
          <a:bodyPr lIns="0" tIns="0" rIns="0" bIns="0" rtlCol="0" anchor="t">
            <a:spAutoFit/>
          </a:bodyPr>
          <a:lstStyle/>
          <a:p>
            <a:pPr algn="ctr">
              <a:lnSpc>
                <a:spcPts val="8000"/>
              </a:lnSpc>
            </a:pPr>
            <a:r>
              <a:rPr lang="en-US" sz="8000">
                <a:solidFill>
                  <a:srgbClr val="FDFCF5"/>
                </a:solidFill>
                <a:latin typeface="HK Grotesk"/>
                <a:ea typeface="HK Grotesk"/>
                <a:cs typeface="HK Grotesk"/>
                <a:sym typeface="HK Grotesk"/>
              </a:rPr>
              <a:t>Thank you for your attention! </a:t>
            </a:r>
          </a:p>
        </p:txBody>
      </p:sp>
      <p:sp>
        <p:nvSpPr>
          <p:cNvPr id="3" name="Freeform 3"/>
          <p:cNvSpPr/>
          <p:nvPr/>
        </p:nvSpPr>
        <p:spPr>
          <a:xfrm>
            <a:off x="9529080" y="4282450"/>
            <a:ext cx="1884651" cy="1722100"/>
          </a:xfrm>
          <a:custGeom>
            <a:avLst/>
            <a:gdLst/>
            <a:ahLst/>
            <a:cxnLst/>
            <a:rect l="l" t="t" r="r" b="b"/>
            <a:pathLst>
              <a:path w="1884651" h="1722100">
                <a:moveTo>
                  <a:pt x="0" y="0"/>
                </a:moveTo>
                <a:lnTo>
                  <a:pt x="1884651" y="0"/>
                </a:lnTo>
                <a:lnTo>
                  <a:pt x="1884651" y="1722100"/>
                </a:lnTo>
                <a:lnTo>
                  <a:pt x="0" y="17221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4" name="Freeform 4"/>
          <p:cNvSpPr/>
          <p:nvPr/>
        </p:nvSpPr>
        <p:spPr>
          <a:xfrm>
            <a:off x="7583584" y="4097521"/>
            <a:ext cx="1678796" cy="2091958"/>
          </a:xfrm>
          <a:custGeom>
            <a:avLst/>
            <a:gdLst/>
            <a:ahLst/>
            <a:cxnLst/>
            <a:rect l="l" t="t" r="r" b="b"/>
            <a:pathLst>
              <a:path w="1678796" h="2091958">
                <a:moveTo>
                  <a:pt x="0" y="0"/>
                </a:moveTo>
                <a:lnTo>
                  <a:pt x="1678796" y="0"/>
                </a:lnTo>
                <a:lnTo>
                  <a:pt x="1678796" y="2091958"/>
                </a:lnTo>
                <a:lnTo>
                  <a:pt x="0" y="209195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 name="Freeform 5"/>
          <p:cNvSpPr/>
          <p:nvPr/>
        </p:nvSpPr>
        <p:spPr>
          <a:xfrm>
            <a:off x="3061725" y="4097521"/>
            <a:ext cx="2113089" cy="2091958"/>
          </a:xfrm>
          <a:custGeom>
            <a:avLst/>
            <a:gdLst/>
            <a:ahLst/>
            <a:cxnLst/>
            <a:rect l="l" t="t" r="r" b="b"/>
            <a:pathLst>
              <a:path w="2113089" h="2091958">
                <a:moveTo>
                  <a:pt x="0" y="0"/>
                </a:moveTo>
                <a:lnTo>
                  <a:pt x="2113089" y="0"/>
                </a:lnTo>
                <a:lnTo>
                  <a:pt x="2113089" y="2091958"/>
                </a:lnTo>
                <a:lnTo>
                  <a:pt x="0" y="209195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6" name="Freeform 6"/>
          <p:cNvSpPr/>
          <p:nvPr/>
        </p:nvSpPr>
        <p:spPr>
          <a:xfrm>
            <a:off x="13484720" y="4097521"/>
            <a:ext cx="1741555" cy="2091958"/>
          </a:xfrm>
          <a:custGeom>
            <a:avLst/>
            <a:gdLst/>
            <a:ahLst/>
            <a:cxnLst/>
            <a:rect l="l" t="t" r="r" b="b"/>
            <a:pathLst>
              <a:path w="1741555" h="2091958">
                <a:moveTo>
                  <a:pt x="0" y="0"/>
                </a:moveTo>
                <a:lnTo>
                  <a:pt x="1741555" y="0"/>
                </a:lnTo>
                <a:lnTo>
                  <a:pt x="1741555" y="2091958"/>
                </a:lnTo>
                <a:lnTo>
                  <a:pt x="0" y="209195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7" name="Freeform 7"/>
          <p:cNvSpPr/>
          <p:nvPr/>
        </p:nvSpPr>
        <p:spPr>
          <a:xfrm>
            <a:off x="5441514" y="4385604"/>
            <a:ext cx="1874241" cy="1515793"/>
          </a:xfrm>
          <a:custGeom>
            <a:avLst/>
            <a:gdLst/>
            <a:ahLst/>
            <a:cxnLst/>
            <a:rect l="l" t="t" r="r" b="b"/>
            <a:pathLst>
              <a:path w="1874241" h="1515793">
                <a:moveTo>
                  <a:pt x="0" y="0"/>
                </a:moveTo>
                <a:lnTo>
                  <a:pt x="1874241" y="0"/>
                </a:lnTo>
                <a:lnTo>
                  <a:pt x="1874241" y="1515792"/>
                </a:lnTo>
                <a:lnTo>
                  <a:pt x="0" y="1515792"/>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8" name="Freeform 8"/>
          <p:cNvSpPr/>
          <p:nvPr/>
        </p:nvSpPr>
        <p:spPr>
          <a:xfrm>
            <a:off x="11680431" y="4097521"/>
            <a:ext cx="1537589" cy="2091958"/>
          </a:xfrm>
          <a:custGeom>
            <a:avLst/>
            <a:gdLst/>
            <a:ahLst/>
            <a:cxnLst/>
            <a:rect l="l" t="t" r="r" b="b"/>
            <a:pathLst>
              <a:path w="1537589" h="2091958">
                <a:moveTo>
                  <a:pt x="0" y="0"/>
                </a:moveTo>
                <a:lnTo>
                  <a:pt x="1537589" y="0"/>
                </a:lnTo>
                <a:lnTo>
                  <a:pt x="1537589" y="2091958"/>
                </a:lnTo>
                <a:lnTo>
                  <a:pt x="0" y="2091958"/>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sp>
      <p:sp>
        <p:nvSpPr>
          <p:cNvPr id="9" name="TextBox 9"/>
          <p:cNvSpPr txBox="1"/>
          <p:nvPr/>
        </p:nvSpPr>
        <p:spPr>
          <a:xfrm>
            <a:off x="990601" y="7751579"/>
            <a:ext cx="15831346" cy="1368424"/>
          </a:xfrm>
          <a:prstGeom prst="rect">
            <a:avLst/>
          </a:prstGeom>
        </p:spPr>
        <p:txBody>
          <a:bodyPr wrap="square" lIns="0" tIns="0" rIns="0" bIns="0" rtlCol="0" anchor="t">
            <a:spAutoFit/>
          </a:bodyPr>
          <a:lstStyle/>
          <a:p>
            <a:pPr algn="ctr">
              <a:lnSpc>
                <a:spcPts val="11200"/>
              </a:lnSpc>
              <a:spcBef>
                <a:spcPct val="0"/>
              </a:spcBef>
            </a:pPr>
            <a:r>
              <a:rPr lang="en-US" sz="8000" dirty="0">
                <a:solidFill>
                  <a:srgbClr val="FDFCF5"/>
                </a:solidFill>
                <a:latin typeface="Canva Sans"/>
                <a:ea typeface="Canva Sans"/>
                <a:cs typeface="Canva Sans"/>
                <a:sym typeface="Canva Sans"/>
              </a:rPr>
              <a:t>I look forward to our discussion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668</Words>
  <Application>Microsoft Office PowerPoint</Application>
  <PresentationFormat>Custom</PresentationFormat>
  <Paragraphs>62</Paragraphs>
  <Slides>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vt:i4>
      </vt:variant>
    </vt:vector>
  </HeadingPairs>
  <TitlesOfParts>
    <vt:vector size="17" baseType="lpstr">
      <vt:lpstr>Inter</vt:lpstr>
      <vt:lpstr>HK Grotesk</vt:lpstr>
      <vt:lpstr>Arial</vt:lpstr>
      <vt:lpstr>HK Grotesk Bold</vt:lpstr>
      <vt:lpstr>Canva Sans</vt:lpstr>
      <vt:lpstr>HK Grotesk Medium</vt:lpstr>
      <vt:lpstr>Inter Bold</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Where and how do learners meet history?</dc:title>
  <cp:lastModifiedBy>Korisnik</cp:lastModifiedBy>
  <cp:revision>4</cp:revision>
  <dcterms:created xsi:type="dcterms:W3CDTF">2006-08-16T00:00:00Z</dcterms:created>
  <dcterms:modified xsi:type="dcterms:W3CDTF">2025-06-09T07:44:17Z</dcterms:modified>
  <dc:identifier>DAGppgsPyOM</dc:identifier>
</cp:coreProperties>
</file>